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2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7" r:id="rId9"/>
    <p:sldId id="264" r:id="rId10"/>
    <p:sldId id="268" r:id="rId11"/>
    <p:sldId id="265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3" r:id="rId36"/>
    <p:sldId id="292" r:id="rId37"/>
  </p:sldIdLst>
  <p:sldSz cx="12192000" cy="6858000"/>
  <p:notesSz cx="6858000" cy="9144000"/>
  <p:defaultTextStyle>
    <a:defPPr>
      <a:defRPr lang="es-A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660"/>
  </p:normalViewPr>
  <p:slideViewPr>
    <p:cSldViewPr snapToGrid="0">
      <p:cViewPr varScale="1">
        <p:scale>
          <a:sx n="71" d="100"/>
          <a:sy n="71" d="100"/>
        </p:scale>
        <p:origin x="69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105E7-F54C-45CE-A4BB-61473CDCFA33}" type="datetimeFigureOut">
              <a:rPr lang="es-AR" smtClean="0"/>
              <a:t>26/4/2019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3E021B-1CF9-45D0-A680-A0D09F9FFF37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2001866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105E7-F54C-45CE-A4BB-61473CDCFA33}" type="datetimeFigureOut">
              <a:rPr lang="es-AR" smtClean="0"/>
              <a:t>26/4/2019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3E021B-1CF9-45D0-A680-A0D09F9FFF37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8890004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105E7-F54C-45CE-A4BB-61473CDCFA33}" type="datetimeFigureOut">
              <a:rPr lang="es-AR" smtClean="0"/>
              <a:t>26/4/2019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3E021B-1CF9-45D0-A680-A0D09F9FFF37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3948370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105E7-F54C-45CE-A4BB-61473CDCFA33}" type="datetimeFigureOut">
              <a:rPr lang="es-AR" smtClean="0"/>
              <a:t>26/4/2019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3E021B-1CF9-45D0-A680-A0D09F9FFF37}" type="slidenum">
              <a:rPr lang="es-AR" smtClean="0"/>
              <a:t>‹#›</a:t>
            </a:fld>
            <a:endParaRPr lang="es-AR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256984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105E7-F54C-45CE-A4BB-61473CDCFA33}" type="datetimeFigureOut">
              <a:rPr lang="es-AR" smtClean="0"/>
              <a:t>26/4/2019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3E021B-1CF9-45D0-A680-A0D09F9FFF37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9512331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105E7-F54C-45CE-A4BB-61473CDCFA33}" type="datetimeFigureOut">
              <a:rPr lang="es-AR" smtClean="0"/>
              <a:t>26/4/2019</a:t>
            </a:fld>
            <a:endParaRPr lang="es-AR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3E021B-1CF9-45D0-A680-A0D09F9FFF37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9063744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105E7-F54C-45CE-A4BB-61473CDCFA33}" type="datetimeFigureOut">
              <a:rPr lang="es-AR" smtClean="0"/>
              <a:t>26/4/2019</a:t>
            </a:fld>
            <a:endParaRPr lang="es-AR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3E021B-1CF9-45D0-A680-A0D09F9FFF37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4854688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105E7-F54C-45CE-A4BB-61473CDCFA33}" type="datetimeFigureOut">
              <a:rPr lang="es-AR" smtClean="0"/>
              <a:t>26/4/2019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3E021B-1CF9-45D0-A680-A0D09F9FFF37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6487250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105E7-F54C-45CE-A4BB-61473CDCFA33}" type="datetimeFigureOut">
              <a:rPr lang="es-AR" smtClean="0"/>
              <a:t>26/4/2019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3E021B-1CF9-45D0-A680-A0D09F9FFF37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0043546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105E7-F54C-45CE-A4BB-61473CDCFA33}" type="datetimeFigureOut">
              <a:rPr lang="es-AR" smtClean="0"/>
              <a:t>26/4/2019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3E021B-1CF9-45D0-A680-A0D09F9FFF37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7686234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105E7-F54C-45CE-A4BB-61473CDCFA33}" type="datetimeFigureOut">
              <a:rPr lang="es-AR" smtClean="0"/>
              <a:t>26/4/2019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3E021B-1CF9-45D0-A680-A0D09F9FFF37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4104786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105E7-F54C-45CE-A4BB-61473CDCFA33}" type="datetimeFigureOut">
              <a:rPr lang="es-AR" smtClean="0"/>
              <a:t>26/4/2019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3E021B-1CF9-45D0-A680-A0D09F9FFF37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0881580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105E7-F54C-45CE-A4BB-61473CDCFA33}" type="datetimeFigureOut">
              <a:rPr lang="es-AR" smtClean="0"/>
              <a:t>26/4/2019</a:t>
            </a:fld>
            <a:endParaRPr lang="es-A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3E021B-1CF9-45D0-A680-A0D09F9FFF37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3579313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105E7-F54C-45CE-A4BB-61473CDCFA33}" type="datetimeFigureOut">
              <a:rPr lang="es-AR" smtClean="0"/>
              <a:t>26/4/2019</a:t>
            </a:fld>
            <a:endParaRPr lang="es-AR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3E021B-1CF9-45D0-A680-A0D09F9FFF37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3170662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105E7-F54C-45CE-A4BB-61473CDCFA33}" type="datetimeFigureOut">
              <a:rPr lang="es-AR" smtClean="0"/>
              <a:t>26/4/2019</a:t>
            </a:fld>
            <a:endParaRPr lang="es-AR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3E021B-1CF9-45D0-A680-A0D09F9FFF37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876294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105E7-F54C-45CE-A4BB-61473CDCFA33}" type="datetimeFigureOut">
              <a:rPr lang="es-AR" smtClean="0"/>
              <a:t>26/4/2019</a:t>
            </a:fld>
            <a:endParaRPr lang="es-AR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3E021B-1CF9-45D0-A680-A0D09F9FFF37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6992476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105E7-F54C-45CE-A4BB-61473CDCFA33}" type="datetimeFigureOut">
              <a:rPr lang="es-AR" smtClean="0"/>
              <a:t>26/4/2019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3E021B-1CF9-45D0-A680-A0D09F9FFF37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7386210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C21105E7-F54C-45CE-A4BB-61473CDCFA33}" type="datetimeFigureOut">
              <a:rPr lang="es-AR" smtClean="0"/>
              <a:t>26/4/2019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3E021B-1CF9-45D0-A680-A0D09F9FFF37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60092602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  <p:sldLayoutId id="2147483714" r:id="rId12"/>
    <p:sldLayoutId id="2147483715" r:id="rId13"/>
    <p:sldLayoutId id="2147483716" r:id="rId14"/>
    <p:sldLayoutId id="2147483717" r:id="rId15"/>
    <p:sldLayoutId id="2147483718" r:id="rId16"/>
    <p:sldLayoutId id="214748371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jpeg"/><Relationship Id="rId4" Type="http://schemas.openxmlformats.org/officeDocument/2006/relationships/image" Target="../media/image30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jpg"/><Relationship Id="rId5" Type="http://schemas.openxmlformats.org/officeDocument/2006/relationships/image" Target="../media/image37.jpg"/><Relationship Id="rId4" Type="http://schemas.openxmlformats.org/officeDocument/2006/relationships/image" Target="../media/image36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jpg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jpg"/><Relationship Id="rId5" Type="http://schemas.openxmlformats.org/officeDocument/2006/relationships/image" Target="../media/image44.jpeg"/><Relationship Id="rId4" Type="http://schemas.openxmlformats.org/officeDocument/2006/relationships/image" Target="../media/image43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jpeg"/><Relationship Id="rId4" Type="http://schemas.openxmlformats.org/officeDocument/2006/relationships/image" Target="../media/image46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jpeg"/><Relationship Id="rId4" Type="http://schemas.openxmlformats.org/officeDocument/2006/relationships/image" Target="../media/image49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9931" y="296726"/>
            <a:ext cx="6808763" cy="1400530"/>
          </a:xfrm>
        </p:spPr>
        <p:txBody>
          <a:bodyPr/>
          <a:lstStyle/>
          <a:p>
            <a:pPr algn="ctr"/>
            <a:r>
              <a:rPr lang="es-419" dirty="0" smtClean="0"/>
              <a:t>FLISOL 2019 </a:t>
            </a:r>
            <a:br>
              <a:rPr lang="es-419" dirty="0" smtClean="0"/>
            </a:br>
            <a:r>
              <a:rPr lang="es-419" dirty="0" smtClean="0"/>
              <a:t>Universidad Nacional General Sarmiento</a:t>
            </a:r>
            <a:endParaRPr lang="es-AR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5504" y="2290877"/>
            <a:ext cx="6096528" cy="292633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950" y="5217211"/>
            <a:ext cx="6553250" cy="1374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906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54980"/>
            <a:ext cx="1890793" cy="960895"/>
          </a:xfrm>
          <a:solidFill>
            <a:schemeClr val="bg2">
              <a:lumMod val="60000"/>
              <a:lumOff val="40000"/>
              <a:alpha val="37000"/>
            </a:schemeClr>
          </a:solidFill>
        </p:spPr>
        <p:txBody>
          <a:bodyPr anchor="ctr"/>
          <a:lstStyle/>
          <a:p>
            <a:r>
              <a:rPr lang="es-419" b="1" dirty="0" err="1" smtClean="0"/>
              <a:t>Pidora</a:t>
            </a:r>
            <a:endParaRPr lang="es-AR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361" y="1408651"/>
            <a:ext cx="6668788" cy="500159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667297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154980"/>
            <a:ext cx="3161654" cy="960895"/>
          </a:xfrm>
          <a:solidFill>
            <a:schemeClr val="bg2">
              <a:lumMod val="60000"/>
              <a:lumOff val="40000"/>
              <a:alpha val="37000"/>
            </a:schemeClr>
          </a:solidFill>
        </p:spPr>
        <p:txBody>
          <a:bodyPr anchor="ctr"/>
          <a:lstStyle/>
          <a:p>
            <a:r>
              <a:rPr lang="es-419" b="1" dirty="0" smtClean="0"/>
              <a:t> </a:t>
            </a:r>
            <a:r>
              <a:rPr lang="es-419" b="1" dirty="0" err="1" smtClean="0"/>
              <a:t>Openelec</a:t>
            </a:r>
            <a:endParaRPr lang="es-AR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7459" y="1655658"/>
            <a:ext cx="7931224" cy="450757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021813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54980"/>
            <a:ext cx="2882685" cy="960895"/>
          </a:xfrm>
          <a:solidFill>
            <a:schemeClr val="bg2">
              <a:lumMod val="60000"/>
              <a:lumOff val="40000"/>
              <a:alpha val="37000"/>
            </a:schemeClr>
          </a:solidFill>
        </p:spPr>
        <p:txBody>
          <a:bodyPr anchor="ctr"/>
          <a:lstStyle/>
          <a:p>
            <a:r>
              <a:rPr lang="es-419" b="1" dirty="0" smtClean="0"/>
              <a:t> </a:t>
            </a:r>
            <a:r>
              <a:rPr lang="es-419" b="1" dirty="0" err="1" smtClean="0"/>
              <a:t>Recalbox</a:t>
            </a:r>
            <a:endParaRPr lang="es-AR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2804" y="1336464"/>
            <a:ext cx="7946391" cy="446208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614969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0729" y="1367804"/>
            <a:ext cx="7990542" cy="449468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0" y="154980"/>
            <a:ext cx="2882685" cy="960895"/>
          </a:xfrm>
          <a:solidFill>
            <a:schemeClr val="bg2">
              <a:lumMod val="60000"/>
              <a:lumOff val="40000"/>
              <a:alpha val="37000"/>
            </a:schemeClr>
          </a:solidFill>
        </p:spPr>
        <p:txBody>
          <a:bodyPr anchor="ctr"/>
          <a:lstStyle/>
          <a:p>
            <a:r>
              <a:rPr lang="es-419" b="1" dirty="0" smtClean="0"/>
              <a:t> </a:t>
            </a:r>
            <a:r>
              <a:rPr lang="es-419" b="1" dirty="0" err="1" smtClean="0"/>
              <a:t>Recalbox</a:t>
            </a:r>
            <a:endParaRPr lang="es-AR" b="1" dirty="0"/>
          </a:p>
        </p:txBody>
      </p:sp>
    </p:spTree>
    <p:extLst>
      <p:ext uri="{BB962C8B-B14F-4D97-AF65-F5344CB8AC3E}">
        <p14:creationId xmlns:p14="http://schemas.microsoft.com/office/powerpoint/2010/main" val="3575215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54980"/>
            <a:ext cx="6028841" cy="960895"/>
          </a:xfrm>
          <a:solidFill>
            <a:schemeClr val="bg2">
              <a:lumMod val="60000"/>
              <a:lumOff val="40000"/>
              <a:alpha val="37000"/>
            </a:schemeClr>
          </a:solidFill>
        </p:spPr>
        <p:txBody>
          <a:bodyPr anchor="ctr"/>
          <a:lstStyle/>
          <a:p>
            <a:r>
              <a:rPr lang="es-419" b="1" dirty="0" smtClean="0"/>
              <a:t> ¿Cómo se programa?</a:t>
            </a:r>
            <a:endParaRPr lang="es-AR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079" y="1673271"/>
            <a:ext cx="2887237" cy="2887237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3775587" y="1230197"/>
            <a:ext cx="6268065" cy="5071862"/>
          </a:xfrm>
          <a:prstGeom prst="rect">
            <a:avLst/>
          </a:prstGeom>
          <a:solidFill>
            <a:schemeClr val="bg2">
              <a:lumMod val="60000"/>
              <a:lumOff val="40000"/>
              <a:alpha val="37000"/>
            </a:schemeClr>
          </a:solidFill>
          <a:effectLst>
            <a:softEdge rad="50800"/>
          </a:effectLst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AR" sz="3200" b="1" dirty="0" err="1"/>
              <a:t>Raspbian</a:t>
            </a:r>
            <a:r>
              <a:rPr lang="es-AR" sz="3200" b="1" dirty="0"/>
              <a:t> trae instalado un interprete de Python y una librería (también en Python) que nos permite comunicarnos con los GPIO.</a:t>
            </a:r>
          </a:p>
          <a:p>
            <a:endParaRPr lang="es-AR" sz="3200" b="1" dirty="0" smtClean="0"/>
          </a:p>
          <a:p>
            <a:r>
              <a:rPr lang="es-AR" sz="3200" b="1" dirty="0" smtClean="0"/>
              <a:t>No </a:t>
            </a:r>
            <a:r>
              <a:rPr lang="es-AR" sz="3200" b="1" dirty="0"/>
              <a:t>obstante se pueden instalar compiladores que corran sobre Linux.</a:t>
            </a:r>
          </a:p>
        </p:txBody>
      </p:sp>
    </p:spTree>
    <p:extLst>
      <p:ext uri="{BB962C8B-B14F-4D97-AF65-F5344CB8AC3E}">
        <p14:creationId xmlns:p14="http://schemas.microsoft.com/office/powerpoint/2010/main" val="2969439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54980"/>
            <a:ext cx="6028841" cy="960895"/>
          </a:xfrm>
          <a:solidFill>
            <a:schemeClr val="bg2">
              <a:lumMod val="60000"/>
              <a:lumOff val="40000"/>
              <a:alpha val="37000"/>
            </a:schemeClr>
          </a:solidFill>
        </p:spPr>
        <p:txBody>
          <a:bodyPr anchor="ctr"/>
          <a:lstStyle/>
          <a:p>
            <a:r>
              <a:rPr lang="es-419" b="1" dirty="0" smtClean="0"/>
              <a:t> ¿Qué son los GPIO?</a:t>
            </a:r>
            <a:endParaRPr lang="es-AR" b="1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4508" y="1296906"/>
            <a:ext cx="3374333" cy="426418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472594" y="1404482"/>
            <a:ext cx="161364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6000" dirty="0" smtClean="0">
                <a:latin typeface="Cooper Black" panose="0208090404030B020404" pitchFamily="18" charset="0"/>
              </a:rPr>
              <a:t>G</a:t>
            </a:r>
          </a:p>
          <a:p>
            <a:pPr algn="ctr"/>
            <a:r>
              <a:rPr lang="es-AR" sz="6000" dirty="0" smtClean="0">
                <a:latin typeface="Cooper Black" panose="0208090404030B020404" pitchFamily="18" charset="0"/>
              </a:rPr>
              <a:t>P</a:t>
            </a:r>
          </a:p>
          <a:p>
            <a:pPr algn="ctr"/>
            <a:r>
              <a:rPr lang="es-AR" sz="6000" dirty="0" smtClean="0">
                <a:latin typeface="Cooper Black" panose="0208090404030B020404" pitchFamily="18" charset="0"/>
              </a:rPr>
              <a:t>I</a:t>
            </a:r>
          </a:p>
          <a:p>
            <a:pPr algn="ctr"/>
            <a:r>
              <a:rPr lang="es-AR" sz="6000" dirty="0">
                <a:latin typeface="Cooper Black" panose="0208090404030B020404" pitchFamily="18" charset="0"/>
              </a:rPr>
              <a:t>O</a:t>
            </a:r>
          </a:p>
        </p:txBody>
      </p:sp>
    </p:spTree>
    <p:extLst>
      <p:ext uri="{BB962C8B-B14F-4D97-AF65-F5344CB8AC3E}">
        <p14:creationId xmlns:p14="http://schemas.microsoft.com/office/powerpoint/2010/main" val="1043959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54980"/>
            <a:ext cx="6028841" cy="960895"/>
          </a:xfrm>
          <a:solidFill>
            <a:schemeClr val="bg2">
              <a:lumMod val="60000"/>
              <a:lumOff val="40000"/>
              <a:alpha val="37000"/>
            </a:schemeClr>
          </a:solidFill>
        </p:spPr>
        <p:txBody>
          <a:bodyPr anchor="ctr"/>
          <a:lstStyle/>
          <a:p>
            <a:r>
              <a:rPr lang="es-419" b="1" dirty="0" smtClean="0"/>
              <a:t> ¿Qué son los GPIO?</a:t>
            </a:r>
            <a:endParaRPr lang="es-AR" b="1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091" y="1329677"/>
            <a:ext cx="1810507" cy="2287961"/>
          </a:xfrm>
          <a:prstGeom prst="rect">
            <a:avLst/>
          </a:prstGeom>
        </p:spPr>
      </p:pic>
      <p:sp>
        <p:nvSpPr>
          <p:cNvPr id="15" name="Shape 310"/>
          <p:cNvSpPr txBox="1">
            <a:spLocks/>
          </p:cNvSpPr>
          <p:nvPr/>
        </p:nvSpPr>
        <p:spPr>
          <a:xfrm>
            <a:off x="3173505" y="1329677"/>
            <a:ext cx="2855335" cy="1620557"/>
          </a:xfrm>
          <a:prstGeom prst="rect">
            <a:avLst/>
          </a:prstGeom>
          <a:solidFill>
            <a:schemeClr val="bg2">
              <a:lumMod val="60000"/>
              <a:lumOff val="40000"/>
              <a:alpha val="37000"/>
            </a:schemeClr>
          </a:solidFill>
          <a:effectLst>
            <a:softEdge rad="50800"/>
          </a:effectLst>
        </p:spPr>
        <p:txBody>
          <a:bodyPr vert="horz" lIns="91440" tIns="45720" rIns="91440" bIns="45720" rtlCol="0" anchor="t">
            <a:noAutofit/>
          </a:bodyPr>
          <a:lstStyle>
            <a:defPPr>
              <a:defRPr lang="es-AR"/>
            </a:defPPr>
            <a:lvl1pPr defTabSz="457200">
              <a:spcBef>
                <a:spcPct val="0"/>
              </a:spcBef>
              <a:buNone/>
              <a:defRPr sz="3200" b="1" i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1"/>
            <a:r>
              <a:rPr lang="es-AR" sz="2400" b="1" dirty="0">
                <a:sym typeface="Calibri"/>
              </a:rPr>
              <a:t>G </a:t>
            </a:r>
            <a:r>
              <a:rPr lang="es-AR" sz="2400" b="1" dirty="0">
                <a:sym typeface="Wingdings" panose="05000000000000000000" pitchFamily="2" charset="2"/>
              </a:rPr>
              <a:t> General</a:t>
            </a:r>
            <a:endParaRPr lang="es-AR" sz="2400" b="1" dirty="0">
              <a:sym typeface="Calibri"/>
            </a:endParaRPr>
          </a:p>
          <a:p>
            <a:pPr lvl="1"/>
            <a:r>
              <a:rPr lang="es-AR" sz="2400" b="1" dirty="0">
                <a:sym typeface="Calibri"/>
              </a:rPr>
              <a:t>P  </a:t>
            </a:r>
            <a:r>
              <a:rPr lang="es-AR" sz="2400" b="1" dirty="0">
                <a:sym typeface="Wingdings" panose="05000000000000000000" pitchFamily="2" charset="2"/>
              </a:rPr>
              <a:t></a:t>
            </a:r>
            <a:r>
              <a:rPr lang="es-AR" sz="2400" b="1" dirty="0" err="1">
                <a:sym typeface="Wingdings" panose="05000000000000000000" pitchFamily="2" charset="2"/>
              </a:rPr>
              <a:t>Purpose</a:t>
            </a:r>
            <a:endParaRPr lang="es-AR" sz="2400" b="1" dirty="0">
              <a:sym typeface="Calibri"/>
            </a:endParaRPr>
          </a:p>
          <a:p>
            <a:pPr lvl="1"/>
            <a:r>
              <a:rPr lang="es-AR" sz="2400" b="1" dirty="0">
                <a:sym typeface="Calibri"/>
              </a:rPr>
              <a:t>I   </a:t>
            </a:r>
            <a:r>
              <a:rPr lang="es-AR" sz="2400" b="1" dirty="0">
                <a:sym typeface="Wingdings" panose="05000000000000000000" pitchFamily="2" charset="2"/>
              </a:rPr>
              <a:t>Input</a:t>
            </a:r>
            <a:endParaRPr lang="es-AR" sz="2400" b="1" dirty="0">
              <a:sym typeface="Calibri"/>
            </a:endParaRPr>
          </a:p>
          <a:p>
            <a:pPr lvl="1"/>
            <a:r>
              <a:rPr lang="es-AR" sz="2400" b="1" dirty="0">
                <a:sym typeface="Calibri"/>
              </a:rPr>
              <a:t>O </a:t>
            </a:r>
            <a:r>
              <a:rPr lang="es-AR" sz="2400" b="1" dirty="0">
                <a:sym typeface="Wingdings" panose="05000000000000000000" pitchFamily="2" charset="2"/>
              </a:rPr>
              <a:t></a:t>
            </a:r>
            <a:r>
              <a:rPr lang="es-AR" sz="2400" b="1" dirty="0" smtClean="0">
                <a:sym typeface="Wingdings" panose="05000000000000000000" pitchFamily="2" charset="2"/>
              </a:rPr>
              <a:t>Output</a:t>
            </a:r>
            <a:endParaRPr lang="es-AR" sz="2400" b="1" dirty="0">
              <a:sym typeface="Calibri"/>
            </a:endParaRPr>
          </a:p>
          <a:p>
            <a:endParaRPr lang="es-AR" sz="2400" dirty="0">
              <a:sym typeface="Calibri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0091" y="4143170"/>
            <a:ext cx="3546377" cy="237620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7" name="Shape 310"/>
          <p:cNvSpPr txBox="1">
            <a:spLocks/>
          </p:cNvSpPr>
          <p:nvPr/>
        </p:nvSpPr>
        <p:spPr>
          <a:xfrm>
            <a:off x="5381570" y="4029542"/>
            <a:ext cx="4661647" cy="1749150"/>
          </a:xfrm>
          <a:prstGeom prst="rect">
            <a:avLst/>
          </a:prstGeom>
          <a:solidFill>
            <a:schemeClr val="bg2">
              <a:lumMod val="60000"/>
              <a:lumOff val="40000"/>
              <a:alpha val="37000"/>
            </a:schemeClr>
          </a:solidFill>
          <a:effectLst>
            <a:softEdge rad="50800"/>
          </a:effectLst>
        </p:spPr>
        <p:txBody>
          <a:bodyPr vert="horz" lIns="91440" tIns="45720" rIns="91440" bIns="45720" rtlCol="0" anchor="t">
            <a:noAutofit/>
          </a:bodyPr>
          <a:lstStyle>
            <a:defPPr>
              <a:defRPr lang="es-AR"/>
            </a:defPPr>
            <a:lvl1pPr defTabSz="457200">
              <a:spcBef>
                <a:spcPct val="0"/>
              </a:spcBef>
              <a:buNone/>
              <a:defRPr sz="2400" b="1" i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lvl="1">
              <a:defRPr sz="2400" b="1"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AR" dirty="0">
                <a:sym typeface="Calibri"/>
              </a:rPr>
              <a:t>Son puertos DIGITALES</a:t>
            </a:r>
          </a:p>
          <a:p>
            <a:pPr algn="ctr"/>
            <a:r>
              <a:rPr lang="es-AR" dirty="0">
                <a:sym typeface="Calibri"/>
              </a:rPr>
              <a:t>Algunos de entrada y salida de datos</a:t>
            </a:r>
          </a:p>
          <a:p>
            <a:pPr algn="ctr"/>
            <a:r>
              <a:rPr lang="es-AR" dirty="0">
                <a:sym typeface="Calibri"/>
              </a:rPr>
              <a:t>Otros de </a:t>
            </a:r>
            <a:r>
              <a:rPr lang="es-AR" dirty="0" smtClean="0">
                <a:sym typeface="Calibri"/>
              </a:rPr>
              <a:t>alimentación</a:t>
            </a:r>
            <a:endParaRPr lang="es-AR" dirty="0">
              <a:sym typeface="Calibri"/>
            </a:endParaRPr>
          </a:p>
        </p:txBody>
      </p:sp>
      <p:sp>
        <p:nvSpPr>
          <p:cNvPr id="18" name="Shape 310"/>
          <p:cNvSpPr txBox="1">
            <a:spLocks/>
          </p:cNvSpPr>
          <p:nvPr/>
        </p:nvSpPr>
        <p:spPr>
          <a:xfrm>
            <a:off x="6963841" y="1329677"/>
            <a:ext cx="3079376" cy="1929932"/>
          </a:xfrm>
          <a:prstGeom prst="rect">
            <a:avLst/>
          </a:prstGeom>
          <a:solidFill>
            <a:schemeClr val="bg2">
              <a:lumMod val="60000"/>
              <a:lumOff val="40000"/>
              <a:alpha val="37000"/>
            </a:schemeClr>
          </a:solidFill>
          <a:effectLst>
            <a:softEdge rad="50800"/>
          </a:effectLst>
        </p:spPr>
        <p:txBody>
          <a:bodyPr vert="horz" lIns="91440" tIns="45720" rIns="91440" bIns="45720" rtlCol="0" anchor="ctr">
            <a:noAutofit/>
          </a:bodyPr>
          <a:lstStyle>
            <a:defPPr>
              <a:defRPr lang="es-AR"/>
            </a:defPPr>
            <a:lvl1pPr defTabSz="457200">
              <a:spcBef>
                <a:spcPct val="0"/>
              </a:spcBef>
              <a:buNone/>
              <a:defRPr sz="2400" b="1" i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lvl="1">
              <a:defRPr sz="2400" b="1"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AR" dirty="0">
                <a:sym typeface="Calibri"/>
              </a:rPr>
              <a:t>Se utilizan </a:t>
            </a:r>
            <a:r>
              <a:rPr lang="es-AR" dirty="0" smtClean="0">
                <a:sym typeface="Calibri"/>
              </a:rPr>
              <a:t>para interactuar </a:t>
            </a:r>
            <a:r>
              <a:rPr lang="es-AR" dirty="0">
                <a:sym typeface="Calibri"/>
              </a:rPr>
              <a:t>con componentes digitales.</a:t>
            </a:r>
          </a:p>
        </p:txBody>
      </p:sp>
    </p:spTree>
    <p:extLst>
      <p:ext uri="{BB962C8B-B14F-4D97-AF65-F5344CB8AC3E}">
        <p14:creationId xmlns:p14="http://schemas.microsoft.com/office/powerpoint/2010/main" val="386859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514" y="14514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54981"/>
            <a:ext cx="6963841" cy="805914"/>
          </a:xfrm>
          <a:solidFill>
            <a:schemeClr val="bg2">
              <a:lumMod val="60000"/>
              <a:lumOff val="40000"/>
              <a:alpha val="37000"/>
            </a:schemeClr>
          </a:solidFill>
        </p:spPr>
        <p:txBody>
          <a:bodyPr anchor="ctr"/>
          <a:lstStyle/>
          <a:p>
            <a:r>
              <a:rPr lang="es-419" b="1" smtClean="0"/>
              <a:t> ¿Cómo se identifican?</a:t>
            </a:r>
            <a:endParaRPr lang="es-AR" b="1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3262" y="1080522"/>
            <a:ext cx="5705475" cy="56578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313" y="1386507"/>
            <a:ext cx="1067963" cy="504588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TextBox 7"/>
          <p:cNvSpPr txBox="1"/>
          <p:nvPr/>
        </p:nvSpPr>
        <p:spPr>
          <a:xfrm>
            <a:off x="1893276" y="6383644"/>
            <a:ext cx="870316" cy="458108"/>
          </a:xfrm>
          <a:prstGeom prst="rect">
            <a:avLst/>
          </a:prstGeom>
          <a:solidFill>
            <a:srgbClr val="00B0F0">
              <a:alpha val="37000"/>
            </a:srgbClr>
          </a:solidFill>
          <a:effectLst>
            <a:softEdge rad="127000"/>
          </a:effectLst>
        </p:spPr>
        <p:txBody>
          <a:bodyPr vert="horz" lIns="91440" tIns="45720" rIns="91440" bIns="45720" rtlCol="0" anchor="t">
            <a:noAutofit/>
          </a:bodyPr>
          <a:lstStyle>
            <a:lvl1pPr defTabSz="457200">
              <a:spcBef>
                <a:spcPct val="0"/>
              </a:spcBef>
              <a:buNone/>
              <a:defRPr sz="4200" b="1" i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r>
              <a:rPr lang="es-419" sz="2800" dirty="0" smtClean="0"/>
              <a:t>USB</a:t>
            </a:r>
            <a:endParaRPr lang="es-AR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2002134" y="1534804"/>
            <a:ext cx="870316" cy="458108"/>
          </a:xfrm>
          <a:prstGeom prst="rect">
            <a:avLst/>
          </a:prstGeom>
          <a:solidFill>
            <a:srgbClr val="00B0F0">
              <a:alpha val="37000"/>
            </a:srgbClr>
          </a:solidFill>
          <a:effectLst>
            <a:softEdge rad="127000"/>
          </a:effectLst>
        </p:spPr>
        <p:txBody>
          <a:bodyPr vert="horz" lIns="91440" tIns="45720" rIns="91440" bIns="45720" rtlCol="0" anchor="t">
            <a:noAutofit/>
          </a:bodyPr>
          <a:lstStyle>
            <a:lvl1pPr defTabSz="457200">
              <a:spcBef>
                <a:spcPct val="0"/>
              </a:spcBef>
              <a:buNone/>
              <a:defRPr sz="4200" b="1" i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419" sz="2800" dirty="0" smtClean="0"/>
              <a:t>1</a:t>
            </a:r>
            <a:endParaRPr lang="es-AR" sz="2800" dirty="0"/>
          </a:p>
        </p:txBody>
      </p:sp>
      <p:sp>
        <p:nvSpPr>
          <p:cNvPr id="11" name="TextBox 10"/>
          <p:cNvSpPr txBox="1"/>
          <p:nvPr/>
        </p:nvSpPr>
        <p:spPr>
          <a:xfrm>
            <a:off x="1966275" y="4954837"/>
            <a:ext cx="870316" cy="458108"/>
          </a:xfrm>
          <a:prstGeom prst="rect">
            <a:avLst/>
          </a:prstGeom>
          <a:solidFill>
            <a:srgbClr val="00B0F0">
              <a:alpha val="37000"/>
            </a:srgbClr>
          </a:solidFill>
          <a:effectLst>
            <a:softEdge rad="127000"/>
          </a:effectLst>
        </p:spPr>
        <p:txBody>
          <a:bodyPr vert="horz" lIns="91440" tIns="45720" rIns="91440" bIns="45720" rtlCol="0" anchor="t">
            <a:noAutofit/>
          </a:bodyPr>
          <a:lstStyle>
            <a:lvl1pPr defTabSz="457200">
              <a:spcBef>
                <a:spcPct val="0"/>
              </a:spcBef>
              <a:buNone/>
              <a:defRPr sz="4200" b="1" i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419" sz="2800" dirty="0" smtClean="0"/>
              <a:t>40</a:t>
            </a:r>
            <a:endParaRPr lang="es-AR" sz="2800" dirty="0"/>
          </a:p>
        </p:txBody>
      </p:sp>
      <p:sp>
        <p:nvSpPr>
          <p:cNvPr id="12" name="TextBox 11"/>
          <p:cNvSpPr txBox="1"/>
          <p:nvPr/>
        </p:nvSpPr>
        <p:spPr>
          <a:xfrm>
            <a:off x="601503" y="1542063"/>
            <a:ext cx="870316" cy="458108"/>
          </a:xfrm>
          <a:prstGeom prst="rect">
            <a:avLst/>
          </a:prstGeom>
          <a:solidFill>
            <a:srgbClr val="0070C0"/>
          </a:solidFill>
          <a:effectLst>
            <a:softEdge rad="127000"/>
          </a:effectLst>
        </p:spPr>
        <p:txBody>
          <a:bodyPr vert="horz" lIns="91440" tIns="45720" rIns="91440" bIns="45720" rtlCol="0" anchor="t">
            <a:noAutofit/>
          </a:bodyPr>
          <a:lstStyle>
            <a:lvl1pPr defTabSz="457200">
              <a:spcBef>
                <a:spcPct val="0"/>
              </a:spcBef>
              <a:buNone/>
              <a:defRPr sz="4200" b="1" i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419" sz="2800" dirty="0" smtClean="0"/>
              <a:t>2</a:t>
            </a:r>
            <a:endParaRPr lang="es-AR" sz="2800" dirty="0"/>
          </a:p>
        </p:txBody>
      </p:sp>
      <p:sp>
        <p:nvSpPr>
          <p:cNvPr id="13" name="TextBox 12"/>
          <p:cNvSpPr txBox="1"/>
          <p:nvPr/>
        </p:nvSpPr>
        <p:spPr>
          <a:xfrm>
            <a:off x="565644" y="4962096"/>
            <a:ext cx="870316" cy="458108"/>
          </a:xfrm>
          <a:prstGeom prst="rect">
            <a:avLst/>
          </a:prstGeom>
          <a:solidFill>
            <a:srgbClr val="0070C0"/>
          </a:solidFill>
          <a:effectLst>
            <a:softEdge rad="127000"/>
          </a:effectLst>
        </p:spPr>
        <p:txBody>
          <a:bodyPr vert="horz" lIns="91440" tIns="45720" rIns="91440" bIns="45720" rtlCol="0" anchor="t">
            <a:noAutofit/>
          </a:bodyPr>
          <a:lstStyle>
            <a:lvl1pPr defTabSz="457200">
              <a:spcBef>
                <a:spcPct val="0"/>
              </a:spcBef>
              <a:buNone/>
              <a:defRPr sz="4200" b="1" i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419" sz="2800" dirty="0" smtClean="0"/>
              <a:t>39</a:t>
            </a:r>
            <a:endParaRPr lang="es-AR" sz="2800" dirty="0"/>
          </a:p>
        </p:txBody>
      </p:sp>
    </p:spTree>
    <p:extLst>
      <p:ext uri="{BB962C8B-B14F-4D97-AF65-F5344CB8AC3E}">
        <p14:creationId xmlns:p14="http://schemas.microsoft.com/office/powerpoint/2010/main" val="3404264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154980"/>
            <a:ext cx="5997844" cy="960895"/>
          </a:xfrm>
          <a:solidFill>
            <a:schemeClr val="bg2">
              <a:lumMod val="60000"/>
              <a:lumOff val="40000"/>
              <a:alpha val="37000"/>
            </a:schemeClr>
          </a:solidFill>
        </p:spPr>
        <p:txBody>
          <a:bodyPr anchor="ctr"/>
          <a:lstStyle/>
          <a:p>
            <a:r>
              <a:rPr lang="es-419" b="1" dirty="0" smtClean="0"/>
              <a:t> Proyectos de Ejemplo</a:t>
            </a:r>
            <a:endParaRPr lang="es-AR" b="1" dirty="0"/>
          </a:p>
        </p:txBody>
      </p:sp>
      <p:pic>
        <p:nvPicPr>
          <p:cNvPr id="16" name="Picture 2" descr="Resultado de imagen para raspberry pi hugh project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2704" y="1371599"/>
            <a:ext cx="6039553" cy="453165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1264719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54980"/>
            <a:ext cx="7745506" cy="960895"/>
          </a:xfrm>
          <a:solidFill>
            <a:schemeClr val="bg2">
              <a:lumMod val="60000"/>
              <a:lumOff val="40000"/>
              <a:alpha val="37000"/>
            </a:schemeClr>
          </a:solidFill>
        </p:spPr>
        <p:txBody>
          <a:bodyPr anchor="ctr"/>
          <a:lstStyle/>
          <a:p>
            <a:r>
              <a:rPr lang="es-AR" b="1" dirty="0" smtClean="0"/>
              <a:t>¿Para qué la podemos usar?</a:t>
            </a:r>
            <a:endParaRPr lang="es-AR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202" y="1617920"/>
            <a:ext cx="3868009" cy="290100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28184">
            <a:off x="7050551" y="1534694"/>
            <a:ext cx="3075277" cy="230645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8" name="Picture 2" descr="Resultado de imagen para raspberry pi retro gam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192257">
            <a:off x="5317553" y="4163083"/>
            <a:ext cx="2742535" cy="226985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120289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4460762"/>
            <a:ext cx="4664989" cy="1400530"/>
          </a:xfrm>
          <a:solidFill>
            <a:schemeClr val="bg2">
              <a:lumMod val="60000"/>
              <a:lumOff val="40000"/>
              <a:alpha val="37000"/>
            </a:schemeClr>
          </a:solidFill>
        </p:spPr>
        <p:txBody>
          <a:bodyPr/>
          <a:lstStyle/>
          <a:p>
            <a:r>
              <a:rPr lang="es-419" b="1" dirty="0" smtClean="0"/>
              <a:t> </a:t>
            </a:r>
            <a:r>
              <a:rPr lang="es-419" b="1" dirty="0" err="1" smtClean="0"/>
              <a:t>Raspberry</a:t>
            </a:r>
            <a:r>
              <a:rPr lang="es-419" b="1" dirty="0" smtClean="0"/>
              <a:t> </a:t>
            </a:r>
            <a:r>
              <a:rPr lang="es-419" b="1" dirty="0" smtClean="0"/>
              <a:t>Pi</a:t>
            </a:r>
            <a:br>
              <a:rPr lang="es-419" b="1" dirty="0" smtClean="0"/>
            </a:br>
            <a:r>
              <a:rPr lang="es-419" b="1" dirty="0" smtClean="0"/>
              <a:t> Introducción</a:t>
            </a:r>
            <a:endParaRPr lang="es-AR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1302" y="712518"/>
            <a:ext cx="3374333" cy="4264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463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54980"/>
            <a:ext cx="7745506" cy="960895"/>
          </a:xfrm>
          <a:solidFill>
            <a:schemeClr val="bg2">
              <a:lumMod val="60000"/>
              <a:lumOff val="40000"/>
              <a:alpha val="37000"/>
            </a:schemeClr>
          </a:solidFill>
        </p:spPr>
        <p:txBody>
          <a:bodyPr anchor="ctr"/>
          <a:lstStyle/>
          <a:p>
            <a:r>
              <a:rPr lang="es-AR" b="1" dirty="0" smtClean="0"/>
              <a:t>¿Para qué la podemos usar?</a:t>
            </a:r>
            <a:endParaRPr lang="es-AR" b="1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72069">
            <a:off x="6147596" y="1369823"/>
            <a:ext cx="3195820" cy="239686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639" y="1599205"/>
            <a:ext cx="3883309" cy="203126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6010" y="4393371"/>
            <a:ext cx="2911109" cy="188168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142653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54985"/>
            <a:ext cx="7745506" cy="960895"/>
          </a:xfrm>
          <a:solidFill>
            <a:schemeClr val="bg2">
              <a:lumMod val="60000"/>
              <a:lumOff val="40000"/>
              <a:alpha val="37000"/>
            </a:schemeClr>
          </a:solidFill>
        </p:spPr>
        <p:txBody>
          <a:bodyPr anchor="ctr"/>
          <a:lstStyle/>
          <a:p>
            <a:r>
              <a:rPr lang="es-AR" b="1" dirty="0" smtClean="0"/>
              <a:t>¿Para qué la podemos usar?</a:t>
            </a:r>
            <a:endParaRPr lang="es-AR" b="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2352" y="4709096"/>
            <a:ext cx="2852805" cy="178300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41609">
            <a:off x="5406679" y="2058267"/>
            <a:ext cx="2991344" cy="199422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671" y="1737911"/>
            <a:ext cx="2742818" cy="205917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91769">
            <a:off x="2749009" y="4516480"/>
            <a:ext cx="2614145" cy="186102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283088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5976"/>
            <a:ext cx="7745506" cy="871959"/>
          </a:xfrm>
          <a:solidFill>
            <a:schemeClr val="bg2">
              <a:lumMod val="60000"/>
              <a:lumOff val="40000"/>
              <a:alpha val="37000"/>
            </a:schemeClr>
          </a:solidFill>
        </p:spPr>
        <p:txBody>
          <a:bodyPr anchor="ctr"/>
          <a:lstStyle/>
          <a:p>
            <a:r>
              <a:rPr lang="es-AR" b="1" dirty="0" smtClean="0"/>
              <a:t>¿Para qué la podemos usar?</a:t>
            </a:r>
            <a:endParaRPr lang="es-AR" b="1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0761" y="1419535"/>
            <a:ext cx="2058921" cy="274522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45283">
            <a:off x="6867180" y="1419534"/>
            <a:ext cx="3043300" cy="228247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476" y="4281590"/>
            <a:ext cx="3852022" cy="216831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474545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54980"/>
            <a:ext cx="7745506" cy="960895"/>
          </a:xfrm>
          <a:solidFill>
            <a:schemeClr val="bg2">
              <a:lumMod val="60000"/>
              <a:lumOff val="40000"/>
              <a:alpha val="37000"/>
            </a:schemeClr>
          </a:solidFill>
        </p:spPr>
        <p:txBody>
          <a:bodyPr anchor="ctr"/>
          <a:lstStyle/>
          <a:p>
            <a:r>
              <a:rPr lang="es-AR" b="1" dirty="0" smtClean="0"/>
              <a:t>¿Para qué la podemos usar?</a:t>
            </a:r>
            <a:endParaRPr lang="es-AR" b="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089087">
            <a:off x="981089" y="2106424"/>
            <a:ext cx="3295469" cy="186034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42116">
            <a:off x="4895275" y="3665001"/>
            <a:ext cx="4450738" cy="250354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181314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154980"/>
            <a:ext cx="9466729" cy="960895"/>
          </a:xfrm>
          <a:solidFill>
            <a:schemeClr val="bg2">
              <a:lumMod val="60000"/>
              <a:lumOff val="40000"/>
              <a:alpha val="37000"/>
            </a:schemeClr>
          </a:solidFill>
        </p:spPr>
        <p:txBody>
          <a:bodyPr anchor="ctr"/>
          <a:lstStyle/>
          <a:p>
            <a:r>
              <a:rPr lang="es-AR" sz="3200" b="1" dirty="0" smtClean="0"/>
              <a:t>Cómo interactuar con componentes digitales</a:t>
            </a:r>
            <a:endParaRPr lang="es-AR" sz="3200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290" y="1653039"/>
            <a:ext cx="3227298" cy="407837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209" y="4213762"/>
            <a:ext cx="2212921" cy="221292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1839" y="1392211"/>
            <a:ext cx="2129623" cy="212962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916" y="1392211"/>
            <a:ext cx="2221214" cy="222121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628793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54980"/>
            <a:ext cx="7531876" cy="960895"/>
          </a:xfrm>
          <a:solidFill>
            <a:schemeClr val="bg2">
              <a:lumMod val="60000"/>
              <a:lumOff val="40000"/>
              <a:alpha val="37000"/>
            </a:schemeClr>
          </a:solidFill>
        </p:spPr>
        <p:txBody>
          <a:bodyPr anchor="ctr"/>
          <a:lstStyle/>
          <a:p>
            <a:r>
              <a:rPr lang="es-AR" sz="3200" b="1" dirty="0" smtClean="0"/>
              <a:t>Live </a:t>
            </a:r>
            <a:r>
              <a:rPr lang="es-AR" sz="3200" b="1" dirty="0" err="1" smtClean="0"/>
              <a:t>Coding</a:t>
            </a:r>
            <a:r>
              <a:rPr lang="es-AR" sz="3200" b="1" dirty="0" smtClean="0"/>
              <a:t> - ¿Qué vamos a hacer?</a:t>
            </a:r>
            <a:endParaRPr lang="es-AR" sz="3200" b="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921" y="4842305"/>
            <a:ext cx="1656603" cy="165660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2" name="TextBox 11"/>
          <p:cNvSpPr txBox="1"/>
          <p:nvPr/>
        </p:nvSpPr>
        <p:spPr>
          <a:xfrm>
            <a:off x="2729752" y="5442140"/>
            <a:ext cx="3601197" cy="584775"/>
          </a:xfrm>
          <a:prstGeom prst="rect">
            <a:avLst/>
          </a:prstGeom>
          <a:solidFill>
            <a:schemeClr val="bg2">
              <a:lumMod val="60000"/>
              <a:lumOff val="40000"/>
              <a:alpha val="37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defPPr>
              <a:defRPr lang="es-AR"/>
            </a:defPPr>
            <a:lvl1pPr defTabSz="457200">
              <a:spcBef>
                <a:spcPct val="0"/>
              </a:spcBef>
              <a:buNone/>
              <a:defRPr sz="3200" b="1" i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r>
              <a:rPr lang="es-AR" dirty="0"/>
              <a:t>Medir Distancia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5329" y="2992109"/>
            <a:ext cx="1793447" cy="179344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4" name="TextBox 13"/>
          <p:cNvSpPr txBox="1"/>
          <p:nvPr/>
        </p:nvSpPr>
        <p:spPr>
          <a:xfrm>
            <a:off x="2729753" y="3528754"/>
            <a:ext cx="4802122" cy="813143"/>
          </a:xfrm>
          <a:prstGeom prst="rect">
            <a:avLst/>
          </a:prstGeom>
          <a:solidFill>
            <a:schemeClr val="bg2">
              <a:lumMod val="60000"/>
              <a:lumOff val="40000"/>
              <a:alpha val="37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defPPr>
              <a:defRPr lang="es-AR"/>
            </a:defPPr>
            <a:lvl1pPr defTabSz="457200">
              <a:spcBef>
                <a:spcPct val="0"/>
              </a:spcBef>
              <a:buNone/>
              <a:defRPr sz="3200" b="1" i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r>
              <a:rPr lang="es-AR" dirty="0"/>
              <a:t>Detectar Movimiento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5" y="1297676"/>
            <a:ext cx="1793447" cy="132959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6" name="TextBox 15"/>
          <p:cNvSpPr txBox="1"/>
          <p:nvPr/>
        </p:nvSpPr>
        <p:spPr>
          <a:xfrm>
            <a:off x="2729752" y="1869927"/>
            <a:ext cx="4249272" cy="584775"/>
          </a:xfrm>
          <a:prstGeom prst="rect">
            <a:avLst/>
          </a:prstGeom>
          <a:solidFill>
            <a:schemeClr val="bg2">
              <a:lumMod val="60000"/>
              <a:lumOff val="40000"/>
              <a:alpha val="37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defTabSz="457200">
              <a:spcBef>
                <a:spcPct val="0"/>
              </a:spcBef>
              <a:buNone/>
              <a:defRPr sz="3200" b="1" i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r>
              <a:rPr lang="es-AR" dirty="0"/>
              <a:t>Controlar Leds</a:t>
            </a:r>
          </a:p>
        </p:txBody>
      </p:sp>
    </p:spTree>
    <p:extLst>
      <p:ext uri="{BB962C8B-B14F-4D97-AF65-F5344CB8AC3E}">
        <p14:creationId xmlns:p14="http://schemas.microsoft.com/office/powerpoint/2010/main" val="4151313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154980"/>
            <a:ext cx="7826189" cy="960895"/>
          </a:xfrm>
          <a:solidFill>
            <a:schemeClr val="bg2">
              <a:lumMod val="60000"/>
              <a:lumOff val="40000"/>
              <a:alpha val="37000"/>
            </a:schemeClr>
          </a:solidFill>
        </p:spPr>
        <p:txBody>
          <a:bodyPr anchor="ctr"/>
          <a:lstStyle/>
          <a:p>
            <a:r>
              <a:rPr lang="es-AR" sz="3200" b="1" dirty="0" smtClean="0"/>
              <a:t>Live </a:t>
            </a:r>
            <a:r>
              <a:rPr lang="es-AR" sz="3200" b="1" dirty="0" err="1" smtClean="0"/>
              <a:t>Coding</a:t>
            </a:r>
            <a:r>
              <a:rPr lang="es-AR" sz="3200" b="1" dirty="0" smtClean="0"/>
              <a:t> - ¿Qué vamos a hacer?</a:t>
            </a:r>
            <a:endParaRPr lang="es-AR" sz="32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2729752" y="5442140"/>
            <a:ext cx="6790766" cy="584775"/>
          </a:xfrm>
          <a:prstGeom prst="rect">
            <a:avLst/>
          </a:prstGeom>
          <a:solidFill>
            <a:schemeClr val="bg2">
              <a:lumMod val="60000"/>
              <a:lumOff val="40000"/>
              <a:alpha val="37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defPPr>
              <a:defRPr lang="es-AR"/>
            </a:defPPr>
            <a:lvl1pPr defTabSz="457200">
              <a:spcBef>
                <a:spcPct val="0"/>
              </a:spcBef>
              <a:buNone/>
              <a:defRPr sz="3200" b="1" i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r>
              <a:rPr lang="es-AR" dirty="0" smtClean="0"/>
              <a:t>Controlar un Motor “Paso a Paso”</a:t>
            </a:r>
            <a:endParaRPr lang="es-AR" dirty="0"/>
          </a:p>
        </p:txBody>
      </p:sp>
      <p:sp>
        <p:nvSpPr>
          <p:cNvPr id="14" name="TextBox 13"/>
          <p:cNvSpPr txBox="1"/>
          <p:nvPr/>
        </p:nvSpPr>
        <p:spPr>
          <a:xfrm>
            <a:off x="3282947" y="3328712"/>
            <a:ext cx="4249272" cy="813143"/>
          </a:xfrm>
          <a:prstGeom prst="rect">
            <a:avLst/>
          </a:prstGeom>
          <a:solidFill>
            <a:schemeClr val="bg2">
              <a:lumMod val="60000"/>
              <a:lumOff val="40000"/>
              <a:alpha val="37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defPPr>
              <a:defRPr lang="es-AR"/>
            </a:defPPr>
            <a:lvl1pPr defTabSz="457200">
              <a:spcBef>
                <a:spcPct val="0"/>
              </a:spcBef>
              <a:buNone/>
              <a:defRPr sz="3200" b="1" i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r>
              <a:rPr lang="es-AR" dirty="0" smtClean="0"/>
              <a:t>Controlar un Servo</a:t>
            </a:r>
            <a:endParaRPr lang="es-AR" dirty="0"/>
          </a:p>
        </p:txBody>
      </p:sp>
      <p:sp>
        <p:nvSpPr>
          <p:cNvPr id="16" name="TextBox 15"/>
          <p:cNvSpPr txBox="1"/>
          <p:nvPr/>
        </p:nvSpPr>
        <p:spPr>
          <a:xfrm>
            <a:off x="2729752" y="1869927"/>
            <a:ext cx="4249272" cy="584775"/>
          </a:xfrm>
          <a:prstGeom prst="rect">
            <a:avLst/>
          </a:prstGeom>
          <a:solidFill>
            <a:schemeClr val="bg2">
              <a:lumMod val="60000"/>
              <a:lumOff val="40000"/>
              <a:alpha val="37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defTabSz="457200">
              <a:spcBef>
                <a:spcPct val="0"/>
              </a:spcBef>
              <a:buNone/>
              <a:defRPr sz="3200" b="1" i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r>
              <a:rPr lang="es-AR" dirty="0"/>
              <a:t>Controlar </a:t>
            </a:r>
            <a:r>
              <a:rPr lang="es-AR" dirty="0" smtClean="0"/>
              <a:t>un </a:t>
            </a:r>
            <a:r>
              <a:rPr lang="es-AR" dirty="0" err="1" smtClean="0"/>
              <a:t>Relay</a:t>
            </a:r>
            <a:endParaRPr lang="es-AR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916" y="4619786"/>
            <a:ext cx="1656603" cy="155927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1490" y="3051181"/>
            <a:ext cx="1656603" cy="136820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698" y="1544914"/>
            <a:ext cx="1656603" cy="165660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45663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54980"/>
            <a:ext cx="5424408" cy="960895"/>
          </a:xfrm>
          <a:solidFill>
            <a:schemeClr val="bg2">
              <a:lumMod val="60000"/>
              <a:lumOff val="40000"/>
              <a:alpha val="37000"/>
            </a:schemeClr>
          </a:solidFill>
        </p:spPr>
        <p:txBody>
          <a:bodyPr anchor="ctr"/>
          <a:lstStyle/>
          <a:p>
            <a:r>
              <a:rPr lang="es-AR" sz="3200" b="1" dirty="0" smtClean="0"/>
              <a:t>¿Cómo lo vamos a hacer?</a:t>
            </a:r>
            <a:endParaRPr lang="es-AR" sz="3200" b="1" dirty="0"/>
          </a:p>
        </p:txBody>
      </p:sp>
      <p:pic>
        <p:nvPicPr>
          <p:cNvPr id="13" name="Picture 2" descr="Resultado de imagen para Simpsons fat hom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4304" y="1396700"/>
            <a:ext cx="6247131" cy="454869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6683" y="347829"/>
            <a:ext cx="1829493" cy="1829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142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54980"/>
            <a:ext cx="7144720" cy="960895"/>
          </a:xfrm>
          <a:solidFill>
            <a:schemeClr val="bg2">
              <a:lumMod val="60000"/>
              <a:lumOff val="40000"/>
              <a:alpha val="37000"/>
            </a:schemeClr>
          </a:solidFill>
        </p:spPr>
        <p:txBody>
          <a:bodyPr anchor="ctr"/>
          <a:lstStyle/>
          <a:p>
            <a:r>
              <a:rPr lang="es-AR" sz="3200" b="1" dirty="0" smtClean="0"/>
              <a:t>Live </a:t>
            </a:r>
            <a:r>
              <a:rPr lang="es-AR" sz="3200" b="1" dirty="0" err="1" smtClean="0"/>
              <a:t>Coding</a:t>
            </a:r>
            <a:r>
              <a:rPr lang="es-AR" sz="3200" b="1" dirty="0" smtClean="0"/>
              <a:t> – Configuración GPIO</a:t>
            </a:r>
            <a:endParaRPr lang="es-AR" sz="3200" b="1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6683" y="347829"/>
            <a:ext cx="1829493" cy="1829493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2039482" y="1347698"/>
            <a:ext cx="6831107" cy="5214467"/>
          </a:xfrm>
          <a:prstGeom prst="roundRect">
            <a:avLst/>
          </a:prstGeom>
          <a:solidFill>
            <a:srgbClr val="0070C0">
              <a:alpha val="50000"/>
            </a:srgb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wordArtVert" rtlCol="0" anchor="b" anchorCtr="0"/>
          <a:lstStyle/>
          <a:p>
            <a:pPr algn="ctr"/>
            <a:r>
              <a:rPr lang="es-AR" sz="3600" b="1" dirty="0">
                <a:solidFill>
                  <a:srgbClr val="FFFF00"/>
                </a:solidFill>
                <a:sym typeface="Arial"/>
                <a:rtl val="0"/>
              </a:rPr>
              <a:t>SETUP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2254637" y="1633801"/>
            <a:ext cx="5472951" cy="2306924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wordArtVert" rtlCol="0" anchor="b" anchorCtr="0"/>
          <a:lstStyle/>
          <a:p>
            <a:pPr algn="ctr"/>
            <a:r>
              <a:rPr lang="es-AR" sz="1500" b="1" dirty="0" smtClean="0">
                <a:solidFill>
                  <a:schemeClr val="tx1"/>
                </a:solidFill>
              </a:rPr>
              <a:t>Library</a:t>
            </a:r>
            <a:endParaRPr lang="es-AR" sz="1500" b="1" dirty="0">
              <a:solidFill>
                <a:schemeClr val="tx1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2254636" y="4023495"/>
            <a:ext cx="5472952" cy="2130622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wordArtVert" rtlCol="0" anchor="b" anchorCtr="0"/>
          <a:lstStyle/>
          <a:p>
            <a:pPr algn="ctr"/>
            <a:r>
              <a:rPr lang="es-AR" sz="2000" b="1" dirty="0" err="1" smtClean="0">
                <a:solidFill>
                  <a:schemeClr val="tx1"/>
                </a:solidFill>
              </a:rPr>
              <a:t>Pins</a:t>
            </a:r>
            <a:endParaRPr lang="es-AR" sz="2000" b="1" dirty="0">
              <a:solidFill>
                <a:schemeClr val="tx1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2499222" y="1775011"/>
            <a:ext cx="4354308" cy="81580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2400" b="1" dirty="0" err="1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es-AR" sz="2400" b="1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s-AR" sz="2400" b="1" dirty="0" err="1">
                <a:solidFill>
                  <a:srgbClr val="D4D4D4"/>
                </a:solidFill>
                <a:latin typeface="Consolas" panose="020B0609020204030204" pitchFamily="49" charset="0"/>
              </a:rPr>
              <a:t>RPi.GPIO</a:t>
            </a:r>
            <a:r>
              <a:rPr lang="es-AR" sz="2400" b="1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s-AR" sz="2400" b="1" dirty="0">
                <a:solidFill>
                  <a:srgbClr val="569CD6"/>
                </a:solidFill>
                <a:latin typeface="Consolas" panose="020B0609020204030204" pitchFamily="49" charset="0"/>
              </a:rPr>
              <a:t>as</a:t>
            </a:r>
            <a:r>
              <a:rPr lang="es-AR" sz="2400" b="1" dirty="0">
                <a:solidFill>
                  <a:srgbClr val="D4D4D4"/>
                </a:solidFill>
                <a:latin typeface="Consolas" panose="020B0609020204030204" pitchFamily="49" charset="0"/>
              </a:rPr>
              <a:t> GPIO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2499222" y="2820888"/>
            <a:ext cx="4354308" cy="81580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2400" b="1" dirty="0" err="1">
                <a:solidFill>
                  <a:srgbClr val="D4D4D4"/>
                </a:solidFill>
                <a:latin typeface="Consolas" panose="020B0609020204030204" pitchFamily="49" charset="0"/>
              </a:rPr>
              <a:t>GPIO.setmode</a:t>
            </a:r>
            <a:r>
              <a:rPr lang="es-AR" sz="2400" b="1" dirty="0">
                <a:solidFill>
                  <a:srgbClr val="D4D4D4"/>
                </a:solidFill>
                <a:latin typeface="Consolas" panose="020B0609020204030204" pitchFamily="49" charset="0"/>
              </a:rPr>
              <a:t>(GPIO.BCM)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2499222" y="4070712"/>
            <a:ext cx="4354308" cy="81580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2400" b="1" dirty="0" err="1">
                <a:solidFill>
                  <a:srgbClr val="D4D4D4"/>
                </a:solidFill>
                <a:latin typeface="Consolas" panose="020B0609020204030204" pitchFamily="49" charset="0"/>
              </a:rPr>
              <a:t>GPIO.setup</a:t>
            </a:r>
            <a:r>
              <a:rPr lang="es-AR" sz="2400" b="1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s-AR" sz="2400" b="1" dirty="0">
                <a:solidFill>
                  <a:schemeClr val="accent2"/>
                </a:solidFill>
                <a:latin typeface="Consolas" panose="020B0609020204030204" pitchFamily="49" charset="0"/>
              </a:rPr>
              <a:t>14</a:t>
            </a:r>
            <a:r>
              <a:rPr lang="es-AR" sz="2400" b="1" dirty="0">
                <a:solidFill>
                  <a:srgbClr val="D4D4D4"/>
                </a:solidFill>
                <a:latin typeface="Consolas" panose="020B0609020204030204" pitchFamily="49" charset="0"/>
              </a:rPr>
              <a:t>, GPIO.OUT)</a:t>
            </a:r>
            <a:r>
              <a:rPr lang="es-AR" sz="2400" b="1" dirty="0">
                <a:solidFill>
                  <a:srgbClr val="C586C0"/>
                </a:solidFill>
                <a:latin typeface="Consolas" panose="020B0609020204030204" pitchFamily="49" charset="0"/>
              </a:rPr>
              <a:t> 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2499222" y="5172619"/>
            <a:ext cx="4354308" cy="81580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2400" b="1" dirty="0" err="1">
                <a:solidFill>
                  <a:srgbClr val="D4D4D4"/>
                </a:solidFill>
                <a:latin typeface="Consolas" panose="020B0609020204030204" pitchFamily="49" charset="0"/>
              </a:rPr>
              <a:t>GPIO.setup</a:t>
            </a:r>
            <a:r>
              <a:rPr lang="es-AR" sz="2400" b="1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s-AR" sz="2400" b="1" dirty="0">
                <a:solidFill>
                  <a:schemeClr val="accent2"/>
                </a:solidFill>
                <a:latin typeface="Consolas" panose="020B0609020204030204" pitchFamily="49" charset="0"/>
              </a:rPr>
              <a:t>14</a:t>
            </a:r>
            <a:r>
              <a:rPr lang="es-AR" sz="2400" b="1" dirty="0">
                <a:solidFill>
                  <a:srgbClr val="D4D4D4"/>
                </a:solidFill>
                <a:latin typeface="Consolas" panose="020B0609020204030204" pitchFamily="49" charset="0"/>
              </a:rPr>
              <a:t>, GPIO.IN) </a:t>
            </a:r>
          </a:p>
        </p:txBody>
      </p:sp>
    </p:spTree>
    <p:extLst>
      <p:ext uri="{BB962C8B-B14F-4D97-AF65-F5344CB8AC3E}">
        <p14:creationId xmlns:p14="http://schemas.microsoft.com/office/powerpoint/2010/main" val="1129811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54980"/>
            <a:ext cx="3797086" cy="960895"/>
          </a:xfrm>
          <a:solidFill>
            <a:schemeClr val="bg2">
              <a:lumMod val="60000"/>
              <a:lumOff val="40000"/>
              <a:alpha val="37000"/>
            </a:schemeClr>
          </a:solidFill>
        </p:spPr>
        <p:txBody>
          <a:bodyPr anchor="ctr"/>
          <a:lstStyle/>
          <a:p>
            <a:r>
              <a:rPr lang="es-AR" sz="3200" b="1" dirty="0" smtClean="0"/>
              <a:t>Live </a:t>
            </a:r>
            <a:r>
              <a:rPr lang="es-AR" sz="3200" b="1" dirty="0" err="1" smtClean="0"/>
              <a:t>Coding</a:t>
            </a:r>
            <a:r>
              <a:rPr lang="es-AR" sz="3200" b="1" dirty="0" smtClean="0"/>
              <a:t> – I/O</a:t>
            </a:r>
            <a:endParaRPr lang="es-AR" sz="3200" b="1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6683" y="347829"/>
            <a:ext cx="1829493" cy="1829493"/>
          </a:xfrm>
          <a:prstGeom prst="rect">
            <a:avLst/>
          </a:prstGeom>
        </p:spPr>
      </p:pic>
      <p:sp>
        <p:nvSpPr>
          <p:cNvPr id="13" name="Rounded Rectangle 12"/>
          <p:cNvSpPr/>
          <p:nvPr/>
        </p:nvSpPr>
        <p:spPr>
          <a:xfrm>
            <a:off x="2027394" y="1379363"/>
            <a:ext cx="6821637" cy="4730371"/>
          </a:xfrm>
          <a:prstGeom prst="roundRect">
            <a:avLst/>
          </a:prstGeom>
          <a:solidFill>
            <a:srgbClr val="0070C0">
              <a:alpha val="50000"/>
            </a:srgb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wordArtVert" rtlCol="0" anchor="b" anchorCtr="0"/>
          <a:lstStyle/>
          <a:p>
            <a:pPr algn="ctr"/>
            <a:r>
              <a:rPr lang="es-AR" sz="3600" b="1" dirty="0">
                <a:solidFill>
                  <a:srgbClr val="FFFF00"/>
                </a:solidFill>
                <a:rtl val="0"/>
              </a:rPr>
              <a:t>IO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2242549" y="1665467"/>
            <a:ext cx="5472951" cy="1419048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rtlCol="0" anchor="t" anchorCtr="0"/>
          <a:lstStyle/>
          <a:p>
            <a:pPr algn="ctr"/>
            <a:r>
              <a:rPr lang="es-AR" sz="2400" b="1" dirty="0" smtClean="0">
                <a:solidFill>
                  <a:schemeClr val="tx1"/>
                </a:solidFill>
              </a:rPr>
              <a:t> GPIO.IN</a:t>
            </a:r>
            <a:endParaRPr lang="es-AR" sz="2400" b="1" dirty="0">
              <a:solidFill>
                <a:schemeClr val="tx1"/>
              </a:solidFill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2487134" y="2161135"/>
            <a:ext cx="5026662" cy="81580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2400" b="1" dirty="0">
                <a:solidFill>
                  <a:srgbClr val="C586C0"/>
                </a:solidFill>
                <a:latin typeface="Consolas" panose="020B0609020204030204" pitchFamily="49" charset="0"/>
              </a:rPr>
              <a:t>i = </a:t>
            </a:r>
            <a:r>
              <a:rPr lang="es-AR" sz="2400" b="1" dirty="0" err="1">
                <a:solidFill>
                  <a:srgbClr val="C586C0"/>
                </a:solidFill>
                <a:latin typeface="Consolas" panose="020B0609020204030204" pitchFamily="49" charset="0"/>
              </a:rPr>
              <a:t>GPIO.input</a:t>
            </a:r>
            <a:r>
              <a:rPr lang="es-AR" sz="2400" b="1" dirty="0">
                <a:solidFill>
                  <a:srgbClr val="C586C0"/>
                </a:solidFill>
                <a:latin typeface="Consolas" panose="020B0609020204030204" pitchFamily="49" charset="0"/>
              </a:rPr>
              <a:t>(14)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2242549" y="3313114"/>
            <a:ext cx="5472951" cy="23528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t" anchorCtr="0"/>
          <a:lstStyle/>
          <a:p>
            <a:pPr algn="ctr"/>
            <a:r>
              <a:rPr lang="es-AR" sz="2400" b="1" dirty="0" smtClean="0">
                <a:solidFill>
                  <a:schemeClr val="tx1"/>
                </a:solidFill>
              </a:rPr>
              <a:t> GPIO.OUT</a:t>
            </a:r>
            <a:endParaRPr lang="es-AR" sz="2400" b="1" dirty="0">
              <a:solidFill>
                <a:schemeClr val="tx1"/>
              </a:solidFill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2487134" y="3853047"/>
            <a:ext cx="5026662" cy="815804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2400" b="1" dirty="0" err="1" smtClean="0">
                <a:solidFill>
                  <a:schemeClr val="tx2"/>
                </a:solidFill>
              </a:rPr>
              <a:t>GPIO.output</a:t>
            </a:r>
            <a:r>
              <a:rPr lang="es-AR" sz="2400" b="1" dirty="0" smtClean="0">
                <a:solidFill>
                  <a:schemeClr val="tx2"/>
                </a:solidFill>
              </a:rPr>
              <a:t>(</a:t>
            </a:r>
            <a:r>
              <a:rPr lang="es-AR" sz="2400" b="1" dirty="0" smtClean="0">
                <a:solidFill>
                  <a:schemeClr val="accent6"/>
                </a:solidFill>
              </a:rPr>
              <a:t>14</a:t>
            </a:r>
            <a:r>
              <a:rPr lang="es-AR" sz="2400" b="1" dirty="0" smtClean="0">
                <a:solidFill>
                  <a:schemeClr val="tx2"/>
                </a:solidFill>
              </a:rPr>
              <a:t>, GPIO.HIGH)</a:t>
            </a:r>
            <a:endParaRPr lang="es-AR" sz="2400" b="1" dirty="0">
              <a:solidFill>
                <a:schemeClr val="tx2"/>
              </a:solidFill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2487134" y="4767442"/>
            <a:ext cx="5026662" cy="815804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2400" b="1" dirty="0" err="1" smtClean="0">
                <a:solidFill>
                  <a:schemeClr val="tx2"/>
                </a:solidFill>
              </a:rPr>
              <a:t>GPIO.output</a:t>
            </a:r>
            <a:r>
              <a:rPr lang="es-AR" sz="2400" b="1" dirty="0" smtClean="0">
                <a:solidFill>
                  <a:schemeClr val="tx2"/>
                </a:solidFill>
              </a:rPr>
              <a:t>(</a:t>
            </a:r>
            <a:r>
              <a:rPr lang="es-AR" sz="2400" b="1" dirty="0" smtClean="0">
                <a:solidFill>
                  <a:schemeClr val="accent6"/>
                </a:solidFill>
              </a:rPr>
              <a:t>14</a:t>
            </a:r>
            <a:r>
              <a:rPr lang="es-AR" sz="2400" b="1" dirty="0" smtClean="0">
                <a:solidFill>
                  <a:schemeClr val="tx2"/>
                </a:solidFill>
              </a:rPr>
              <a:t>, GPIO.LOW)</a:t>
            </a:r>
            <a:endParaRPr lang="es-AR" sz="24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840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54980"/>
            <a:ext cx="6028841" cy="960895"/>
          </a:xfrm>
          <a:solidFill>
            <a:schemeClr val="bg2">
              <a:lumMod val="60000"/>
              <a:lumOff val="40000"/>
              <a:alpha val="37000"/>
            </a:schemeClr>
          </a:solidFill>
        </p:spPr>
        <p:txBody>
          <a:bodyPr/>
          <a:lstStyle/>
          <a:p>
            <a:r>
              <a:rPr lang="es-419" b="1" dirty="0" smtClean="0"/>
              <a:t> ¿Qué vamos a ver?</a:t>
            </a:r>
            <a:endParaRPr lang="es-AR" b="1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1963119"/>
            <a:ext cx="7905766" cy="2931762"/>
          </a:xfrm>
          <a:prstGeom prst="rect">
            <a:avLst/>
          </a:prstGeom>
          <a:solidFill>
            <a:schemeClr val="bg2">
              <a:lumMod val="60000"/>
              <a:lumOff val="40000"/>
              <a:alpha val="37000"/>
            </a:schemeClr>
          </a:solidFill>
          <a:effectLst>
            <a:softEdge rad="38100"/>
          </a:effectLst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es-419" sz="3200" b="1" dirty="0" smtClean="0"/>
              <a:t>¿Qué es </a:t>
            </a:r>
            <a:r>
              <a:rPr lang="es-419" sz="3200" b="1" dirty="0" err="1" smtClean="0"/>
              <a:t>Raspberry</a:t>
            </a:r>
            <a:r>
              <a:rPr lang="es-419" sz="3200" b="1" dirty="0" smtClean="0"/>
              <a:t> Pi?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419" sz="3200" b="1" dirty="0" smtClean="0"/>
              <a:t>¿Qué son los puertos GPIO?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419" sz="3200" b="1" dirty="0" smtClean="0"/>
              <a:t>¿Cómo interactuar de forma básica con distintos componentes digitales?</a:t>
            </a:r>
            <a:endParaRPr lang="es-AR" sz="3200" b="1" dirty="0"/>
          </a:p>
        </p:txBody>
      </p:sp>
    </p:spTree>
    <p:extLst>
      <p:ext uri="{BB962C8B-B14F-4D97-AF65-F5344CB8AC3E}">
        <p14:creationId xmlns:p14="http://schemas.microsoft.com/office/powerpoint/2010/main" val="3503651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170478"/>
            <a:ext cx="5362415" cy="960895"/>
          </a:xfrm>
          <a:solidFill>
            <a:schemeClr val="bg2">
              <a:lumMod val="60000"/>
              <a:lumOff val="40000"/>
              <a:alpha val="37000"/>
            </a:schemeClr>
          </a:solidFill>
        </p:spPr>
        <p:txBody>
          <a:bodyPr anchor="ctr"/>
          <a:lstStyle/>
          <a:p>
            <a:r>
              <a:rPr lang="es-AR" sz="3200" b="1" dirty="0" smtClean="0"/>
              <a:t>Diagrama de Conexiones</a:t>
            </a:r>
            <a:endParaRPr lang="es-AR" sz="3200" b="1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9889" y="1477843"/>
            <a:ext cx="6663349" cy="486320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36018" y="299722"/>
            <a:ext cx="1856214" cy="1308759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698113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54980"/>
            <a:ext cx="5331418" cy="960895"/>
          </a:xfrm>
          <a:solidFill>
            <a:schemeClr val="bg2">
              <a:lumMod val="60000"/>
              <a:lumOff val="40000"/>
              <a:alpha val="37000"/>
            </a:schemeClr>
          </a:solidFill>
        </p:spPr>
        <p:txBody>
          <a:bodyPr anchor="ctr"/>
          <a:lstStyle/>
          <a:p>
            <a:r>
              <a:rPr lang="es-AR" sz="3200" b="1" dirty="0" smtClean="0"/>
              <a:t>Diagrama de </a:t>
            </a:r>
            <a:r>
              <a:rPr lang="es-AR" sz="3200" b="1" dirty="0" err="1" smtClean="0"/>
              <a:t>Protoboard</a:t>
            </a:r>
            <a:endParaRPr lang="es-AR" sz="3200" b="1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6018" y="299722"/>
            <a:ext cx="1856214" cy="1308759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2" descr="https://edutech.atlantistelecom.com/img2/2017/04/protoboard-post-255709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3145" y="2155334"/>
            <a:ext cx="7883427" cy="254733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0414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154980"/>
            <a:ext cx="4448015" cy="960895"/>
          </a:xfrm>
          <a:solidFill>
            <a:schemeClr val="bg2">
              <a:lumMod val="60000"/>
              <a:lumOff val="40000"/>
              <a:alpha val="37000"/>
            </a:schemeClr>
          </a:solidFill>
        </p:spPr>
        <p:txBody>
          <a:bodyPr anchor="ctr"/>
          <a:lstStyle/>
          <a:p>
            <a:r>
              <a:rPr lang="es-AR" sz="3200" b="1" dirty="0" smtClean="0"/>
              <a:t>Live </a:t>
            </a:r>
            <a:r>
              <a:rPr lang="es-AR" sz="3200" b="1" dirty="0" err="1" smtClean="0"/>
              <a:t>Coding</a:t>
            </a:r>
            <a:r>
              <a:rPr lang="es-AR" sz="3200" b="1" dirty="0" smtClean="0"/>
              <a:t> - </a:t>
            </a:r>
            <a:r>
              <a:rPr lang="es-AR" sz="3200" b="1" dirty="0" err="1" smtClean="0"/>
              <a:t>Deploy</a:t>
            </a:r>
            <a:endParaRPr lang="es-AR" sz="3200" b="1" dirty="0"/>
          </a:p>
        </p:txBody>
      </p:sp>
      <p:pic>
        <p:nvPicPr>
          <p:cNvPr id="11" name="Picture 6" descr="Resultado de imagen para file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365" y="1402309"/>
            <a:ext cx="2993921" cy="2993921"/>
          </a:xfrm>
          <a:prstGeom prst="rect">
            <a:avLst/>
          </a:prstGeom>
          <a:gradFill>
            <a:gsLst>
              <a:gs pos="0">
                <a:schemeClr val="accent4">
                  <a:lumMod val="40000"/>
                  <a:lumOff val="60000"/>
                </a:schemeClr>
              </a:gs>
              <a:gs pos="46000">
                <a:schemeClr val="accent4">
                  <a:lumMod val="95000"/>
                  <a:lumOff val="5000"/>
                </a:schemeClr>
              </a:gs>
              <a:gs pos="100000">
                <a:schemeClr val="accent4">
                  <a:lumMod val="60000"/>
                </a:schemeClr>
              </a:gs>
            </a:gsLst>
            <a:path path="circle">
              <a:fillToRect l="50000" t="130000" r="50000" b="-30000"/>
            </a:path>
          </a:gradFill>
          <a:ln>
            <a:noFill/>
          </a:ln>
          <a:effectLst>
            <a:softEdge rad="112500"/>
          </a:effectLst>
          <a:extLst/>
        </p:spPr>
      </p:pic>
      <p:pic>
        <p:nvPicPr>
          <p:cNvPr id="13" name="Picture 4" descr="Resultado de imagen para ftp ic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245" y="2570836"/>
            <a:ext cx="1289916" cy="1289916"/>
          </a:xfrm>
          <a:prstGeom prst="roundRect">
            <a:avLst>
              <a:gd name="adj" fmla="val 8594"/>
            </a:avLst>
          </a:prstGeom>
          <a:gradFill>
            <a:gsLst>
              <a:gs pos="0">
                <a:schemeClr val="accent4">
                  <a:lumMod val="40000"/>
                  <a:lumOff val="60000"/>
                </a:schemeClr>
              </a:gs>
              <a:gs pos="46000">
                <a:schemeClr val="accent4">
                  <a:lumMod val="95000"/>
                  <a:lumOff val="5000"/>
                </a:schemeClr>
              </a:gs>
              <a:gs pos="100000">
                <a:schemeClr val="accent4">
                  <a:lumMod val="60000"/>
                </a:schemeClr>
              </a:gs>
            </a:gsLst>
            <a:path path="circle">
              <a:fillToRect l="50000" t="130000" r="50000" b="-30000"/>
            </a:path>
          </a:gra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24" name="Picture 23" descr="Resultado de imagen para arrow ico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1154" y="2630574"/>
            <a:ext cx="1348731" cy="1348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8" descr="Resultado de imagen para arrow ico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9368" y="2607784"/>
            <a:ext cx="1348731" cy="1348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0306" y="1352047"/>
            <a:ext cx="2383560" cy="3012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220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154980"/>
            <a:ext cx="4448015" cy="960895"/>
          </a:xfrm>
          <a:solidFill>
            <a:schemeClr val="bg2">
              <a:lumMod val="60000"/>
              <a:lumOff val="40000"/>
              <a:alpha val="37000"/>
            </a:schemeClr>
          </a:solidFill>
        </p:spPr>
        <p:txBody>
          <a:bodyPr anchor="ctr"/>
          <a:lstStyle/>
          <a:p>
            <a:r>
              <a:rPr lang="es-AR" sz="3200" b="1" dirty="0" smtClean="0"/>
              <a:t>Live </a:t>
            </a:r>
            <a:r>
              <a:rPr lang="es-AR" sz="3200" b="1" dirty="0" err="1" smtClean="0"/>
              <a:t>Coding</a:t>
            </a:r>
            <a:r>
              <a:rPr lang="es-AR" sz="3200" b="1" dirty="0" smtClean="0"/>
              <a:t> - </a:t>
            </a:r>
            <a:r>
              <a:rPr lang="es-AR" sz="3200" b="1" dirty="0" err="1" smtClean="0"/>
              <a:t>Deploy</a:t>
            </a:r>
            <a:endParaRPr lang="es-AR" sz="3200" b="1" dirty="0"/>
          </a:p>
        </p:txBody>
      </p:sp>
      <p:pic>
        <p:nvPicPr>
          <p:cNvPr id="9" name="Picture 8" descr="Resultado de imagen para arrow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1154" y="2630574"/>
            <a:ext cx="1348731" cy="1348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Resultado de imagen para arrow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9368" y="2607784"/>
            <a:ext cx="1348731" cy="1348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0306" y="1352047"/>
            <a:ext cx="2383560" cy="3012135"/>
          </a:xfrm>
          <a:prstGeom prst="rect">
            <a:avLst/>
          </a:prstGeom>
        </p:spPr>
      </p:pic>
      <p:pic>
        <p:nvPicPr>
          <p:cNvPr id="18" name="Picture 2" descr="Resultado de imagen para pc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915" y="1363697"/>
            <a:ext cx="2956407" cy="2956407"/>
          </a:xfrm>
          <a:prstGeom prst="rect">
            <a:avLst/>
          </a:prstGeom>
          <a:gradFill>
            <a:gsLst>
              <a:gs pos="0">
                <a:schemeClr val="accent4">
                  <a:lumMod val="40000"/>
                  <a:lumOff val="60000"/>
                </a:schemeClr>
              </a:gs>
              <a:gs pos="46000">
                <a:schemeClr val="accent4">
                  <a:lumMod val="95000"/>
                  <a:lumOff val="5000"/>
                </a:schemeClr>
              </a:gs>
              <a:gs pos="100000">
                <a:schemeClr val="accent4">
                  <a:lumMod val="60000"/>
                </a:schemeClr>
              </a:gs>
            </a:gsLst>
            <a:path path="circle">
              <a:fillToRect l="50000" t="130000" r="50000" b="-30000"/>
            </a:path>
          </a:gradFill>
          <a:ln>
            <a:noFill/>
          </a:ln>
          <a:effectLst>
            <a:softEdge rad="112500"/>
          </a:effectLst>
          <a:extLst/>
        </p:spPr>
      </p:pic>
      <p:pic>
        <p:nvPicPr>
          <p:cNvPr id="19" name="Picture 2" descr="Resultado de imagen para ssh icon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4040" y="2617736"/>
            <a:ext cx="1274846" cy="1274846"/>
          </a:xfrm>
          <a:prstGeom prst="roundRect">
            <a:avLst>
              <a:gd name="adj" fmla="val 8594"/>
            </a:avLst>
          </a:prstGeom>
          <a:gradFill>
            <a:gsLst>
              <a:gs pos="0">
                <a:schemeClr val="accent4">
                  <a:lumMod val="40000"/>
                  <a:lumOff val="60000"/>
                </a:schemeClr>
              </a:gs>
              <a:gs pos="46000">
                <a:schemeClr val="accent4">
                  <a:lumMod val="95000"/>
                  <a:lumOff val="5000"/>
                </a:schemeClr>
              </a:gs>
              <a:gs pos="100000">
                <a:schemeClr val="accent4">
                  <a:lumMod val="60000"/>
                </a:schemeClr>
              </a:gs>
            </a:gsLst>
            <a:path path="circle">
              <a:fillToRect l="50000" t="130000" r="50000" b="-30000"/>
            </a:path>
          </a:gra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20" name="Rounded Rectangle 19"/>
          <p:cNvSpPr/>
          <p:nvPr/>
        </p:nvSpPr>
        <p:spPr>
          <a:xfrm>
            <a:off x="2554044" y="4885212"/>
            <a:ext cx="6355173" cy="83101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3600" b="1" dirty="0" err="1" smtClean="0">
                <a:solidFill>
                  <a:srgbClr val="00FF00"/>
                </a:solidFill>
                <a:latin typeface="Candara" panose="020E0502030303020204" pitchFamily="34" charset="0"/>
              </a:rPr>
              <a:t>python</a:t>
            </a:r>
            <a:r>
              <a:rPr lang="es-AR" sz="3600" b="1" dirty="0" smtClean="0">
                <a:solidFill>
                  <a:srgbClr val="00FF00"/>
                </a:solidFill>
                <a:latin typeface="Candara" panose="020E0502030303020204" pitchFamily="34" charset="0"/>
              </a:rPr>
              <a:t> Ejercicio.py</a:t>
            </a:r>
            <a:endParaRPr lang="es-AR" sz="3600" b="1" dirty="0">
              <a:solidFill>
                <a:srgbClr val="00FF00"/>
              </a:solidFill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5367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15540" y="2324747"/>
            <a:ext cx="2960177" cy="1786180"/>
          </a:xfrm>
          <a:solidFill>
            <a:schemeClr val="bg2">
              <a:lumMod val="60000"/>
              <a:lumOff val="40000"/>
              <a:alpha val="37000"/>
            </a:schemeClr>
          </a:solidFill>
        </p:spPr>
        <p:txBody>
          <a:bodyPr anchor="ctr"/>
          <a:lstStyle/>
          <a:p>
            <a:pPr algn="ctr"/>
            <a:r>
              <a:rPr lang="es-AR" sz="9600" b="1" dirty="0" err="1" smtClean="0"/>
              <a:t>Go</a:t>
            </a:r>
            <a:r>
              <a:rPr lang="es-AR" sz="9600" b="1" dirty="0" smtClean="0"/>
              <a:t>!</a:t>
            </a:r>
            <a:endParaRPr lang="es-AR" sz="9600" b="1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112" y="934740"/>
            <a:ext cx="3613316" cy="456619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248" y="2324747"/>
            <a:ext cx="2601043" cy="2601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900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154980"/>
            <a:ext cx="2247255" cy="960895"/>
          </a:xfrm>
          <a:solidFill>
            <a:schemeClr val="bg2">
              <a:lumMod val="60000"/>
              <a:lumOff val="40000"/>
              <a:alpha val="37000"/>
            </a:schemeClr>
          </a:solidFill>
        </p:spPr>
        <p:txBody>
          <a:bodyPr anchor="ctr"/>
          <a:lstStyle/>
          <a:p>
            <a:r>
              <a:rPr lang="es-AR" sz="3200" b="1" dirty="0" smtClean="0"/>
              <a:t>Preguntas</a:t>
            </a:r>
            <a:endParaRPr lang="es-AR" sz="3200" b="1" dirty="0"/>
          </a:p>
        </p:txBody>
      </p:sp>
      <p:pic>
        <p:nvPicPr>
          <p:cNvPr id="11" name="Picture 2" descr="Resultado de imagen para los simpsons 3 pregunta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9571" y="1309153"/>
            <a:ext cx="5312857" cy="398464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833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2" descr="Resultado de imagen para simpsons apu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364749" y="70344"/>
            <a:ext cx="3716538" cy="6487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289" y="1347496"/>
            <a:ext cx="2988424" cy="377651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439713" y="2255824"/>
            <a:ext cx="534157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8800" dirty="0" smtClean="0">
                <a:latin typeface="Cooper Black" panose="0208090404030B020404" pitchFamily="18" charset="0"/>
              </a:rPr>
              <a:t>¡Gracias!</a:t>
            </a:r>
            <a:endParaRPr lang="es-AR" sz="8800" dirty="0">
              <a:latin typeface="Cooper Black" panose="0208090404030B020404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12694" y="5958198"/>
            <a:ext cx="48140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dirty="0" smtClean="0"/>
              <a:t>Santiago Diaz</a:t>
            </a:r>
          </a:p>
          <a:p>
            <a:r>
              <a:rPr lang="es-419" dirty="0" smtClean="0"/>
              <a:t>santi2208@Gmail.com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1661542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39482"/>
            <a:ext cx="3106271" cy="960895"/>
          </a:xfrm>
          <a:solidFill>
            <a:schemeClr val="bg2">
              <a:lumMod val="60000"/>
              <a:lumOff val="40000"/>
              <a:alpha val="37000"/>
            </a:schemeClr>
          </a:solidFill>
        </p:spPr>
        <p:txBody>
          <a:bodyPr/>
          <a:lstStyle/>
          <a:p>
            <a:r>
              <a:rPr lang="es-419" b="1" dirty="0" smtClean="0"/>
              <a:t> ¿Qué es?</a:t>
            </a:r>
            <a:endParaRPr lang="es-AR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201" y="1296906"/>
            <a:ext cx="3374333" cy="426418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7576" y="2833971"/>
            <a:ext cx="4607110" cy="293481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4044884" y="1115954"/>
            <a:ext cx="7905766" cy="1304517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3200" b="1" i="1" dirty="0"/>
              <a:t>“A small and affordable computer that you can use to learn programming.“</a:t>
            </a:r>
            <a:endParaRPr lang="es-AR" sz="3200" b="1" i="1" dirty="0"/>
          </a:p>
        </p:txBody>
      </p:sp>
    </p:spTree>
    <p:extLst>
      <p:ext uri="{BB962C8B-B14F-4D97-AF65-F5344CB8AC3E}">
        <p14:creationId xmlns:p14="http://schemas.microsoft.com/office/powerpoint/2010/main" val="2049746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54980"/>
            <a:ext cx="7182465" cy="960895"/>
          </a:xfrm>
          <a:solidFill>
            <a:schemeClr val="bg2">
              <a:lumMod val="60000"/>
              <a:lumOff val="40000"/>
              <a:alpha val="37000"/>
            </a:schemeClr>
          </a:solidFill>
        </p:spPr>
        <p:txBody>
          <a:bodyPr/>
          <a:lstStyle/>
          <a:p>
            <a:r>
              <a:rPr lang="es-419" b="1" dirty="0" smtClean="0"/>
              <a:t> ¿Cómo esta compuesta?</a:t>
            </a:r>
            <a:endParaRPr lang="es-AR" b="1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7364" y="2290016"/>
            <a:ext cx="4607110" cy="293481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TextBox 2"/>
          <p:cNvSpPr txBox="1"/>
          <p:nvPr/>
        </p:nvSpPr>
        <p:spPr>
          <a:xfrm>
            <a:off x="7919424" y="4364618"/>
            <a:ext cx="1637531" cy="458108"/>
          </a:xfrm>
          <a:prstGeom prst="rect">
            <a:avLst/>
          </a:prstGeom>
          <a:solidFill>
            <a:schemeClr val="bg2">
              <a:lumMod val="60000"/>
              <a:lumOff val="40000"/>
              <a:alpha val="37000"/>
            </a:schemeClr>
          </a:solidFill>
        </p:spPr>
        <p:txBody>
          <a:bodyPr vert="horz" lIns="91440" tIns="45720" rIns="91440" bIns="45720" rtlCol="0" anchor="t">
            <a:noAutofit/>
          </a:bodyPr>
          <a:lstStyle>
            <a:lvl1pPr defTabSz="457200">
              <a:spcBef>
                <a:spcPct val="0"/>
              </a:spcBef>
              <a:buNone/>
              <a:defRPr sz="4200" b="1" i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r>
              <a:rPr lang="es-419" sz="2800" dirty="0"/>
              <a:t>Ethernet</a:t>
            </a:r>
            <a:endParaRPr lang="es-AR" sz="2800" dirty="0"/>
          </a:p>
        </p:txBody>
      </p:sp>
      <p:sp>
        <p:nvSpPr>
          <p:cNvPr id="11" name="TextBox 10"/>
          <p:cNvSpPr txBox="1"/>
          <p:nvPr/>
        </p:nvSpPr>
        <p:spPr>
          <a:xfrm>
            <a:off x="7953837" y="2953694"/>
            <a:ext cx="1637531" cy="458108"/>
          </a:xfrm>
          <a:prstGeom prst="rect">
            <a:avLst/>
          </a:prstGeom>
          <a:solidFill>
            <a:schemeClr val="bg2">
              <a:lumMod val="60000"/>
              <a:lumOff val="40000"/>
              <a:alpha val="37000"/>
            </a:schemeClr>
          </a:solidFill>
        </p:spPr>
        <p:txBody>
          <a:bodyPr vert="horz" lIns="91440" tIns="45720" rIns="91440" bIns="45720" rtlCol="0" anchor="t">
            <a:noAutofit/>
          </a:bodyPr>
          <a:lstStyle>
            <a:lvl1pPr defTabSz="457200">
              <a:spcBef>
                <a:spcPct val="0"/>
              </a:spcBef>
              <a:buNone/>
              <a:defRPr sz="4200" b="1" i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419" sz="2800" dirty="0" smtClean="0"/>
              <a:t>USB</a:t>
            </a:r>
            <a:endParaRPr lang="es-AR" sz="2800" dirty="0"/>
          </a:p>
        </p:txBody>
      </p:sp>
      <p:sp>
        <p:nvSpPr>
          <p:cNvPr id="12" name="TextBox 11"/>
          <p:cNvSpPr txBox="1"/>
          <p:nvPr/>
        </p:nvSpPr>
        <p:spPr>
          <a:xfrm>
            <a:off x="5372868" y="5283931"/>
            <a:ext cx="2723997" cy="458108"/>
          </a:xfrm>
          <a:prstGeom prst="rect">
            <a:avLst/>
          </a:prstGeom>
          <a:solidFill>
            <a:schemeClr val="bg2">
              <a:lumMod val="60000"/>
              <a:lumOff val="40000"/>
              <a:alpha val="37000"/>
            </a:schemeClr>
          </a:solidFill>
        </p:spPr>
        <p:txBody>
          <a:bodyPr vert="horz" lIns="91440" tIns="45720" rIns="91440" bIns="45720" rtlCol="0" anchor="t">
            <a:noAutofit/>
          </a:bodyPr>
          <a:lstStyle>
            <a:lvl1pPr defTabSz="457200">
              <a:spcBef>
                <a:spcPct val="0"/>
              </a:spcBef>
              <a:buNone/>
              <a:defRPr sz="4200" b="1" i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r>
              <a:rPr lang="es-419" sz="2800" dirty="0" smtClean="0"/>
              <a:t>Audio &amp; Video</a:t>
            </a:r>
            <a:endParaRPr lang="es-AR" sz="2800" dirty="0"/>
          </a:p>
        </p:txBody>
      </p:sp>
      <p:sp>
        <p:nvSpPr>
          <p:cNvPr id="13" name="TextBox 12"/>
          <p:cNvSpPr txBox="1"/>
          <p:nvPr/>
        </p:nvSpPr>
        <p:spPr>
          <a:xfrm>
            <a:off x="4325731" y="5974190"/>
            <a:ext cx="1160666" cy="458108"/>
          </a:xfrm>
          <a:prstGeom prst="rect">
            <a:avLst/>
          </a:prstGeom>
          <a:solidFill>
            <a:schemeClr val="bg2">
              <a:lumMod val="60000"/>
              <a:lumOff val="40000"/>
              <a:alpha val="37000"/>
            </a:schemeClr>
          </a:solidFill>
        </p:spPr>
        <p:txBody>
          <a:bodyPr vert="horz" lIns="91440" tIns="45720" rIns="91440" bIns="45720" rtlCol="0" anchor="t">
            <a:noAutofit/>
          </a:bodyPr>
          <a:lstStyle>
            <a:lvl1pPr defTabSz="457200">
              <a:spcBef>
                <a:spcPct val="0"/>
              </a:spcBef>
              <a:buNone/>
              <a:defRPr sz="4200" b="1" i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r>
              <a:rPr lang="es-419" sz="2800" dirty="0" smtClean="0"/>
              <a:t>HDMI</a:t>
            </a:r>
            <a:endParaRPr lang="es-AR" sz="2800" dirty="0"/>
          </a:p>
        </p:txBody>
      </p:sp>
      <p:sp>
        <p:nvSpPr>
          <p:cNvPr id="14" name="TextBox 13"/>
          <p:cNvSpPr txBox="1"/>
          <p:nvPr/>
        </p:nvSpPr>
        <p:spPr>
          <a:xfrm>
            <a:off x="4325731" y="1635260"/>
            <a:ext cx="1118883" cy="458108"/>
          </a:xfrm>
          <a:prstGeom prst="rect">
            <a:avLst/>
          </a:prstGeom>
          <a:solidFill>
            <a:schemeClr val="bg2">
              <a:lumMod val="60000"/>
              <a:lumOff val="40000"/>
              <a:alpha val="37000"/>
            </a:schemeClr>
          </a:solidFill>
        </p:spPr>
        <p:txBody>
          <a:bodyPr vert="horz" lIns="91440" tIns="45720" rIns="91440" bIns="45720" rtlCol="0" anchor="t">
            <a:noAutofit/>
          </a:bodyPr>
          <a:lstStyle>
            <a:lvl1pPr defTabSz="457200">
              <a:spcBef>
                <a:spcPct val="0"/>
              </a:spcBef>
              <a:buNone/>
              <a:defRPr sz="4200" b="1" i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r>
              <a:rPr lang="es-419" sz="2800" dirty="0" smtClean="0"/>
              <a:t>GPIO</a:t>
            </a:r>
            <a:endParaRPr lang="es-AR" sz="2800" dirty="0"/>
          </a:p>
        </p:txBody>
      </p:sp>
      <p:sp>
        <p:nvSpPr>
          <p:cNvPr id="15" name="TextBox 14"/>
          <p:cNvSpPr txBox="1"/>
          <p:nvPr/>
        </p:nvSpPr>
        <p:spPr>
          <a:xfrm>
            <a:off x="1763030" y="5516082"/>
            <a:ext cx="1828202" cy="458108"/>
          </a:xfrm>
          <a:prstGeom prst="rect">
            <a:avLst/>
          </a:prstGeom>
          <a:solidFill>
            <a:schemeClr val="bg2">
              <a:lumMod val="60000"/>
              <a:lumOff val="40000"/>
              <a:alpha val="37000"/>
            </a:schemeClr>
          </a:solidFill>
        </p:spPr>
        <p:txBody>
          <a:bodyPr vert="horz" lIns="91440" tIns="45720" rIns="91440" bIns="45720" rtlCol="0" anchor="t">
            <a:noAutofit/>
          </a:bodyPr>
          <a:lstStyle>
            <a:lvl1pPr defTabSz="457200">
              <a:spcBef>
                <a:spcPct val="0"/>
              </a:spcBef>
              <a:buNone/>
              <a:defRPr sz="4200" b="1" i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r>
              <a:rPr lang="es-419" sz="2800" dirty="0" err="1" smtClean="0"/>
              <a:t>Bluethoot</a:t>
            </a:r>
            <a:endParaRPr lang="es-AR" sz="2800" dirty="0"/>
          </a:p>
        </p:txBody>
      </p:sp>
      <p:sp>
        <p:nvSpPr>
          <p:cNvPr id="16" name="TextBox 15"/>
          <p:cNvSpPr txBox="1"/>
          <p:nvPr/>
        </p:nvSpPr>
        <p:spPr>
          <a:xfrm>
            <a:off x="1364742" y="4314005"/>
            <a:ext cx="870316" cy="458108"/>
          </a:xfrm>
          <a:prstGeom prst="rect">
            <a:avLst/>
          </a:prstGeom>
          <a:solidFill>
            <a:schemeClr val="bg2">
              <a:lumMod val="60000"/>
              <a:lumOff val="40000"/>
              <a:alpha val="37000"/>
            </a:schemeClr>
          </a:solidFill>
        </p:spPr>
        <p:txBody>
          <a:bodyPr vert="horz" lIns="91440" tIns="45720" rIns="91440" bIns="45720" rtlCol="0" anchor="t">
            <a:noAutofit/>
          </a:bodyPr>
          <a:lstStyle>
            <a:lvl1pPr defTabSz="457200">
              <a:spcBef>
                <a:spcPct val="0"/>
              </a:spcBef>
              <a:buNone/>
              <a:defRPr sz="4200" b="1" i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r>
              <a:rPr lang="es-419" sz="2800" dirty="0" smtClean="0"/>
              <a:t>Wifi</a:t>
            </a:r>
            <a:endParaRPr lang="es-AR" sz="2800" dirty="0"/>
          </a:p>
        </p:txBody>
      </p:sp>
      <p:sp>
        <p:nvSpPr>
          <p:cNvPr id="17" name="TextBox 16"/>
          <p:cNvSpPr txBox="1"/>
          <p:nvPr/>
        </p:nvSpPr>
        <p:spPr>
          <a:xfrm>
            <a:off x="567881" y="3182748"/>
            <a:ext cx="2464039" cy="458108"/>
          </a:xfrm>
          <a:prstGeom prst="rect">
            <a:avLst/>
          </a:prstGeom>
          <a:solidFill>
            <a:schemeClr val="bg2">
              <a:lumMod val="60000"/>
              <a:lumOff val="40000"/>
              <a:alpha val="37000"/>
            </a:schemeClr>
          </a:solidFill>
        </p:spPr>
        <p:txBody>
          <a:bodyPr vert="horz" lIns="91440" tIns="45720" rIns="91440" bIns="45720" rtlCol="0" anchor="t">
            <a:noAutofit/>
          </a:bodyPr>
          <a:lstStyle>
            <a:lvl1pPr defTabSz="457200">
              <a:spcBef>
                <a:spcPct val="0"/>
              </a:spcBef>
              <a:buNone/>
              <a:defRPr sz="4200" b="1" i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r>
              <a:rPr lang="es-419" sz="2800" dirty="0" smtClean="0"/>
              <a:t>Micro SD Slot</a:t>
            </a:r>
            <a:endParaRPr lang="es-AR" sz="2800" dirty="0"/>
          </a:p>
        </p:txBody>
      </p:sp>
    </p:spTree>
    <p:extLst>
      <p:ext uri="{BB962C8B-B14F-4D97-AF65-F5344CB8AC3E}">
        <p14:creationId xmlns:p14="http://schemas.microsoft.com/office/powerpoint/2010/main" val="3522002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54980"/>
            <a:ext cx="4804229" cy="960895"/>
          </a:xfrm>
          <a:solidFill>
            <a:schemeClr val="bg2">
              <a:lumMod val="60000"/>
              <a:lumOff val="40000"/>
              <a:alpha val="37000"/>
            </a:schemeClr>
          </a:solidFill>
        </p:spPr>
        <p:txBody>
          <a:bodyPr anchor="ctr"/>
          <a:lstStyle/>
          <a:p>
            <a:r>
              <a:rPr lang="es-419" b="1" dirty="0" smtClean="0"/>
              <a:t>Distintos Modelos</a:t>
            </a:r>
            <a:endParaRPr lang="es-AR" b="1" dirty="0"/>
          </a:p>
        </p:txBody>
      </p:sp>
      <p:pic>
        <p:nvPicPr>
          <p:cNvPr id="20" name="Picture 2" descr="https://www.luisllamas.es/wp-content/uploads/2017/11/raspberry-pi-modelos-1-b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285" y="1751386"/>
            <a:ext cx="2802363" cy="194636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  <a:extLst/>
        </p:spPr>
      </p:pic>
      <p:pic>
        <p:nvPicPr>
          <p:cNvPr id="21" name="Picture 4" descr="https://www.luisllamas.es/wp-content/uploads/2017/11/raspberry-pi-modelos-3-b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72966">
            <a:off x="6003145" y="1859579"/>
            <a:ext cx="3027643" cy="202026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  <a:extLst/>
        </p:spPr>
      </p:pic>
      <p:pic>
        <p:nvPicPr>
          <p:cNvPr id="22" name="Picture 6" descr="https://www.luisllamas.es/wp-content/uploads/2017/11/raspberry-pi-modelos-zero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309" y="4757571"/>
            <a:ext cx="2920519" cy="153991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  <a:extLst/>
        </p:spPr>
      </p:pic>
      <p:pic>
        <p:nvPicPr>
          <p:cNvPr id="23" name="Picture 22" descr="http://www.dpaonthenet.net/global/showimage/Article/132857/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44125">
            <a:off x="6009006" y="4944206"/>
            <a:ext cx="2295566" cy="145692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2918438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54980"/>
            <a:ext cx="4822723" cy="960895"/>
          </a:xfrm>
          <a:solidFill>
            <a:schemeClr val="bg2">
              <a:lumMod val="60000"/>
              <a:lumOff val="40000"/>
              <a:alpha val="37000"/>
            </a:schemeClr>
          </a:solidFill>
        </p:spPr>
        <p:txBody>
          <a:bodyPr anchor="ctr"/>
          <a:lstStyle/>
          <a:p>
            <a:r>
              <a:rPr lang="es-419" b="1" dirty="0" smtClean="0"/>
              <a:t> ¿Qué SO Utiliza?</a:t>
            </a:r>
            <a:endParaRPr lang="es-AR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201" y="1296906"/>
            <a:ext cx="3374333" cy="426418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8580" y="1852859"/>
            <a:ext cx="3320225" cy="28031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56085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54980"/>
            <a:ext cx="4822723" cy="960895"/>
          </a:xfrm>
          <a:solidFill>
            <a:schemeClr val="bg2">
              <a:lumMod val="60000"/>
              <a:lumOff val="40000"/>
              <a:alpha val="37000"/>
            </a:schemeClr>
          </a:solidFill>
        </p:spPr>
        <p:txBody>
          <a:bodyPr anchor="ctr"/>
          <a:lstStyle/>
          <a:p>
            <a:r>
              <a:rPr lang="es-419" b="1" dirty="0" err="1"/>
              <a:t>Snappy</a:t>
            </a:r>
            <a:r>
              <a:rPr lang="es-419" b="1" dirty="0"/>
              <a:t> </a:t>
            </a:r>
            <a:r>
              <a:rPr lang="es-419" b="1" dirty="0" smtClean="0"/>
              <a:t>Ubuntu</a:t>
            </a:r>
            <a:endParaRPr lang="es-AR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4645" y="104845"/>
            <a:ext cx="2773793" cy="17121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8468" y="1572471"/>
            <a:ext cx="7556461" cy="442408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590834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154980"/>
            <a:ext cx="3533614" cy="960895"/>
          </a:xfrm>
          <a:solidFill>
            <a:schemeClr val="bg2">
              <a:lumMod val="60000"/>
              <a:lumOff val="40000"/>
              <a:alpha val="37000"/>
            </a:schemeClr>
          </a:solidFill>
        </p:spPr>
        <p:txBody>
          <a:bodyPr anchor="ctr"/>
          <a:lstStyle/>
          <a:p>
            <a:r>
              <a:rPr lang="es-419" b="1" dirty="0" smtClean="0"/>
              <a:t>Ubuntu Mate</a:t>
            </a:r>
            <a:endParaRPr lang="es-AR" b="1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1229" y="262717"/>
            <a:ext cx="2556978" cy="255697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297" y="1234292"/>
            <a:ext cx="7814260" cy="438941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715228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2014</TotalTime>
  <Words>351</Words>
  <Application>Microsoft Office PowerPoint</Application>
  <PresentationFormat>Widescreen</PresentationFormat>
  <Paragraphs>90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5" baseType="lpstr">
      <vt:lpstr>Arial</vt:lpstr>
      <vt:lpstr>Calibri</vt:lpstr>
      <vt:lpstr>Candara</vt:lpstr>
      <vt:lpstr>Century Gothic</vt:lpstr>
      <vt:lpstr>Consolas</vt:lpstr>
      <vt:lpstr>Cooper Black</vt:lpstr>
      <vt:lpstr>Wingdings</vt:lpstr>
      <vt:lpstr>Wingdings 3</vt:lpstr>
      <vt:lpstr>Ion</vt:lpstr>
      <vt:lpstr>FLISOL 2019  Universidad Nacional General Sarmiento</vt:lpstr>
      <vt:lpstr> Raspberry Pi  Introducción</vt:lpstr>
      <vt:lpstr> ¿Qué vamos a ver?</vt:lpstr>
      <vt:lpstr> ¿Qué es?</vt:lpstr>
      <vt:lpstr> ¿Cómo esta compuesta?</vt:lpstr>
      <vt:lpstr>Distintos Modelos</vt:lpstr>
      <vt:lpstr> ¿Qué SO Utiliza?</vt:lpstr>
      <vt:lpstr>Snappy Ubuntu</vt:lpstr>
      <vt:lpstr>Ubuntu Mate</vt:lpstr>
      <vt:lpstr>Pidora</vt:lpstr>
      <vt:lpstr> Openelec</vt:lpstr>
      <vt:lpstr> Recalbox</vt:lpstr>
      <vt:lpstr> Recalbox</vt:lpstr>
      <vt:lpstr> ¿Cómo se programa?</vt:lpstr>
      <vt:lpstr> ¿Qué son los GPIO?</vt:lpstr>
      <vt:lpstr> ¿Qué son los GPIO?</vt:lpstr>
      <vt:lpstr> ¿Cómo se identifican?</vt:lpstr>
      <vt:lpstr> Proyectos de Ejemplo</vt:lpstr>
      <vt:lpstr>¿Para qué la podemos usar?</vt:lpstr>
      <vt:lpstr>¿Para qué la podemos usar?</vt:lpstr>
      <vt:lpstr>¿Para qué la podemos usar?</vt:lpstr>
      <vt:lpstr>¿Para qué la podemos usar?</vt:lpstr>
      <vt:lpstr>¿Para qué la podemos usar?</vt:lpstr>
      <vt:lpstr>Cómo interactuar con componentes digitales</vt:lpstr>
      <vt:lpstr>Live Coding - ¿Qué vamos a hacer?</vt:lpstr>
      <vt:lpstr>Live Coding - ¿Qué vamos a hacer?</vt:lpstr>
      <vt:lpstr>¿Cómo lo vamos a hacer?</vt:lpstr>
      <vt:lpstr>Live Coding – Configuración GPIO</vt:lpstr>
      <vt:lpstr>Live Coding – I/O</vt:lpstr>
      <vt:lpstr>Diagrama de Conexiones</vt:lpstr>
      <vt:lpstr>Diagrama de Protoboard</vt:lpstr>
      <vt:lpstr>Live Coding - Deploy</vt:lpstr>
      <vt:lpstr>Live Coding - Deploy</vt:lpstr>
      <vt:lpstr>Go!</vt:lpstr>
      <vt:lpstr>Preguntas</vt:lpstr>
      <vt:lpstr>PowerPoint Presentation</vt:lpstr>
    </vt:vector>
  </TitlesOfParts>
  <Company>Baufest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Santiago Esteban Diaz</dc:creator>
  <cp:lastModifiedBy>Santiago Esteban Diaz</cp:lastModifiedBy>
  <cp:revision>148</cp:revision>
  <dcterms:created xsi:type="dcterms:W3CDTF">2019-04-17T02:35:16Z</dcterms:created>
  <dcterms:modified xsi:type="dcterms:W3CDTF">2019-04-26T20:13:03Z</dcterms:modified>
</cp:coreProperties>
</file>